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4" r:id="rId5"/>
    <p:sldId id="267" r:id="rId6"/>
    <p:sldId id="272" r:id="rId7"/>
    <p:sldId id="265" r:id="rId8"/>
    <p:sldId id="271" r:id="rId9"/>
    <p:sldId id="273" r:id="rId10"/>
    <p:sldId id="274" r:id="rId11"/>
    <p:sldId id="276" r:id="rId12"/>
    <p:sldId id="275" r:id="rId13"/>
    <p:sldId id="278" r:id="rId14"/>
    <p:sldId id="266" r:id="rId15"/>
    <p:sldId id="277" r:id="rId16"/>
    <p:sldId id="279" r:id="rId17"/>
    <p:sldId id="281" r:id="rId18"/>
    <p:sldId id="260"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4" userDrawn="1">
          <p15:clr>
            <a:srgbClr val="A4A3A4"/>
          </p15:clr>
        </p15:guide>
        <p15:guide id="2" pos="14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vishya Dhiman" initials="BD" lastIdx="1" clrIdx="0">
    <p:extLst>
      <p:ext uri="{19B8F6BF-5375-455C-9EA6-DF929625EA0E}">
        <p15:presenceInfo xmlns:p15="http://schemas.microsoft.com/office/powerpoint/2012/main" userId="de8d1fcfeb67c0e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5" d="100"/>
          <a:sy n="105" d="100"/>
        </p:scale>
        <p:origin x="834" y="108"/>
      </p:cViewPr>
      <p:guideLst>
        <p:guide orient="horz" pos="384"/>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1A4B-EF85-45D1-81B5-99B8B802FA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E781DB-6C03-497F-9215-6FE1DE2D7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8D71E3-AA8C-4628-AE08-33C700CDF798}"/>
              </a:ext>
            </a:extLst>
          </p:cNvPr>
          <p:cNvSpPr>
            <a:spLocks noGrp="1"/>
          </p:cNvSpPr>
          <p:nvPr>
            <p:ph type="dt" sz="half" idx="10"/>
          </p:nvPr>
        </p:nvSpPr>
        <p:spPr/>
        <p:txBody>
          <a:bodyPr/>
          <a:lstStyle/>
          <a:p>
            <a:fld id="{8D5B5495-56EE-4B63-8652-FD0844E79925}" type="datetimeFigureOut">
              <a:rPr lang="en-US" smtClean="0"/>
              <a:t>6/2/2022</a:t>
            </a:fld>
            <a:endParaRPr lang="en-US"/>
          </a:p>
        </p:txBody>
      </p:sp>
      <p:sp>
        <p:nvSpPr>
          <p:cNvPr id="5" name="Footer Placeholder 4">
            <a:extLst>
              <a:ext uri="{FF2B5EF4-FFF2-40B4-BE49-F238E27FC236}">
                <a16:creationId xmlns:a16="http://schemas.microsoft.com/office/drawing/2014/main" id="{1725851D-01B7-43C3-8919-E286ED1E5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FAEFF-B042-462D-BAF4-F1A0C17ECC63}"/>
              </a:ext>
            </a:extLst>
          </p:cNvPr>
          <p:cNvSpPr>
            <a:spLocks noGrp="1"/>
          </p:cNvSpPr>
          <p:nvPr>
            <p:ph type="sldNum" sz="quarter" idx="12"/>
          </p:nvPr>
        </p:nvSpPr>
        <p:spPr/>
        <p:txBody>
          <a:bodyPr/>
          <a:lstStyle/>
          <a:p>
            <a:fld id="{A7E47466-FA88-4CDC-B69A-C7D499BD355F}" type="slidenum">
              <a:rPr lang="en-US" smtClean="0"/>
              <a:t>‹#›</a:t>
            </a:fld>
            <a:endParaRPr lang="en-US"/>
          </a:p>
        </p:txBody>
      </p:sp>
    </p:spTree>
    <p:extLst>
      <p:ext uri="{BB962C8B-B14F-4D97-AF65-F5344CB8AC3E}">
        <p14:creationId xmlns:p14="http://schemas.microsoft.com/office/powerpoint/2010/main" val="2438519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EC9E-280B-4260-86BD-E5B071978F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6A3EFF-18F1-40DE-A51D-D31C8D630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FAE01-DD4C-4867-BC27-BE1FF3EBE2FB}"/>
              </a:ext>
            </a:extLst>
          </p:cNvPr>
          <p:cNvSpPr>
            <a:spLocks noGrp="1"/>
          </p:cNvSpPr>
          <p:nvPr>
            <p:ph type="dt" sz="half" idx="10"/>
          </p:nvPr>
        </p:nvSpPr>
        <p:spPr/>
        <p:txBody>
          <a:bodyPr/>
          <a:lstStyle/>
          <a:p>
            <a:fld id="{8D5B5495-56EE-4B63-8652-FD0844E79925}" type="datetimeFigureOut">
              <a:rPr lang="en-US" smtClean="0"/>
              <a:t>6/2/2022</a:t>
            </a:fld>
            <a:endParaRPr lang="en-US"/>
          </a:p>
        </p:txBody>
      </p:sp>
      <p:sp>
        <p:nvSpPr>
          <p:cNvPr id="5" name="Footer Placeholder 4">
            <a:extLst>
              <a:ext uri="{FF2B5EF4-FFF2-40B4-BE49-F238E27FC236}">
                <a16:creationId xmlns:a16="http://schemas.microsoft.com/office/drawing/2014/main" id="{DEB966B0-1AE8-485C-AD77-AB4281FEC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DFFB4-D8FB-4A95-89A1-E02185F01777}"/>
              </a:ext>
            </a:extLst>
          </p:cNvPr>
          <p:cNvSpPr>
            <a:spLocks noGrp="1"/>
          </p:cNvSpPr>
          <p:nvPr>
            <p:ph type="sldNum" sz="quarter" idx="12"/>
          </p:nvPr>
        </p:nvSpPr>
        <p:spPr/>
        <p:txBody>
          <a:bodyPr/>
          <a:lstStyle/>
          <a:p>
            <a:fld id="{A7E47466-FA88-4CDC-B69A-C7D499BD355F}" type="slidenum">
              <a:rPr lang="en-US" smtClean="0"/>
              <a:t>‹#›</a:t>
            </a:fld>
            <a:endParaRPr lang="en-US"/>
          </a:p>
        </p:txBody>
      </p:sp>
    </p:spTree>
    <p:extLst>
      <p:ext uri="{BB962C8B-B14F-4D97-AF65-F5344CB8AC3E}">
        <p14:creationId xmlns:p14="http://schemas.microsoft.com/office/powerpoint/2010/main" val="58274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77E47F-3889-4E54-A058-08FC1A561E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2A4639-58A6-4723-97D6-A4500BBE6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EC2D7-04C6-4C46-80BC-302AE9C13CB4}"/>
              </a:ext>
            </a:extLst>
          </p:cNvPr>
          <p:cNvSpPr>
            <a:spLocks noGrp="1"/>
          </p:cNvSpPr>
          <p:nvPr>
            <p:ph type="dt" sz="half" idx="10"/>
          </p:nvPr>
        </p:nvSpPr>
        <p:spPr/>
        <p:txBody>
          <a:bodyPr/>
          <a:lstStyle/>
          <a:p>
            <a:fld id="{8D5B5495-56EE-4B63-8652-FD0844E79925}" type="datetimeFigureOut">
              <a:rPr lang="en-US" smtClean="0"/>
              <a:t>6/2/2022</a:t>
            </a:fld>
            <a:endParaRPr lang="en-US"/>
          </a:p>
        </p:txBody>
      </p:sp>
      <p:sp>
        <p:nvSpPr>
          <p:cNvPr id="5" name="Footer Placeholder 4">
            <a:extLst>
              <a:ext uri="{FF2B5EF4-FFF2-40B4-BE49-F238E27FC236}">
                <a16:creationId xmlns:a16="http://schemas.microsoft.com/office/drawing/2014/main" id="{BE2CF8FF-3445-4A2F-A5F6-AE2AFF5D5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C99D5-36E0-4727-86F2-62E735C45D9C}"/>
              </a:ext>
            </a:extLst>
          </p:cNvPr>
          <p:cNvSpPr>
            <a:spLocks noGrp="1"/>
          </p:cNvSpPr>
          <p:nvPr>
            <p:ph type="sldNum" sz="quarter" idx="12"/>
          </p:nvPr>
        </p:nvSpPr>
        <p:spPr/>
        <p:txBody>
          <a:bodyPr/>
          <a:lstStyle/>
          <a:p>
            <a:fld id="{A7E47466-FA88-4CDC-B69A-C7D499BD355F}" type="slidenum">
              <a:rPr lang="en-US" smtClean="0"/>
              <a:t>‹#›</a:t>
            </a:fld>
            <a:endParaRPr lang="en-US"/>
          </a:p>
        </p:txBody>
      </p:sp>
    </p:spTree>
    <p:extLst>
      <p:ext uri="{BB962C8B-B14F-4D97-AF65-F5344CB8AC3E}">
        <p14:creationId xmlns:p14="http://schemas.microsoft.com/office/powerpoint/2010/main" val="2242820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A282-65A9-4FC0-878A-67AF0C2594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89DB16-85F2-49B0-A656-B3DA5697B5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DEE53-3DB2-4CA0-BEBF-8E9B7D1E28C5}"/>
              </a:ext>
            </a:extLst>
          </p:cNvPr>
          <p:cNvSpPr>
            <a:spLocks noGrp="1"/>
          </p:cNvSpPr>
          <p:nvPr>
            <p:ph type="dt" sz="half" idx="10"/>
          </p:nvPr>
        </p:nvSpPr>
        <p:spPr/>
        <p:txBody>
          <a:bodyPr/>
          <a:lstStyle/>
          <a:p>
            <a:fld id="{8D5B5495-56EE-4B63-8652-FD0844E79925}" type="datetimeFigureOut">
              <a:rPr lang="en-US" smtClean="0"/>
              <a:t>6/2/2022</a:t>
            </a:fld>
            <a:endParaRPr lang="en-US"/>
          </a:p>
        </p:txBody>
      </p:sp>
      <p:sp>
        <p:nvSpPr>
          <p:cNvPr id="5" name="Footer Placeholder 4">
            <a:extLst>
              <a:ext uri="{FF2B5EF4-FFF2-40B4-BE49-F238E27FC236}">
                <a16:creationId xmlns:a16="http://schemas.microsoft.com/office/drawing/2014/main" id="{5F372A47-ABA2-4BDB-B01C-E4675AD68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C4B65-E5A0-4D70-81A1-706E9D458F85}"/>
              </a:ext>
            </a:extLst>
          </p:cNvPr>
          <p:cNvSpPr>
            <a:spLocks noGrp="1"/>
          </p:cNvSpPr>
          <p:nvPr>
            <p:ph type="sldNum" sz="quarter" idx="12"/>
          </p:nvPr>
        </p:nvSpPr>
        <p:spPr/>
        <p:txBody>
          <a:bodyPr/>
          <a:lstStyle/>
          <a:p>
            <a:fld id="{A7E47466-FA88-4CDC-B69A-C7D499BD355F}" type="slidenum">
              <a:rPr lang="en-US" smtClean="0"/>
              <a:t>‹#›</a:t>
            </a:fld>
            <a:endParaRPr lang="en-US"/>
          </a:p>
        </p:txBody>
      </p:sp>
    </p:spTree>
    <p:extLst>
      <p:ext uri="{BB962C8B-B14F-4D97-AF65-F5344CB8AC3E}">
        <p14:creationId xmlns:p14="http://schemas.microsoft.com/office/powerpoint/2010/main" val="516282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12DFA-95DD-4D00-A812-4585A0639F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FE10C9-3BD2-453C-B899-B0D4F04C61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B4C2B4-7BC7-418A-A5CF-DEDFFA228278}"/>
              </a:ext>
            </a:extLst>
          </p:cNvPr>
          <p:cNvSpPr>
            <a:spLocks noGrp="1"/>
          </p:cNvSpPr>
          <p:nvPr>
            <p:ph type="dt" sz="half" idx="10"/>
          </p:nvPr>
        </p:nvSpPr>
        <p:spPr/>
        <p:txBody>
          <a:bodyPr/>
          <a:lstStyle/>
          <a:p>
            <a:fld id="{8D5B5495-56EE-4B63-8652-FD0844E79925}" type="datetimeFigureOut">
              <a:rPr lang="en-US" smtClean="0"/>
              <a:t>6/2/2022</a:t>
            </a:fld>
            <a:endParaRPr lang="en-US"/>
          </a:p>
        </p:txBody>
      </p:sp>
      <p:sp>
        <p:nvSpPr>
          <p:cNvPr id="5" name="Footer Placeholder 4">
            <a:extLst>
              <a:ext uri="{FF2B5EF4-FFF2-40B4-BE49-F238E27FC236}">
                <a16:creationId xmlns:a16="http://schemas.microsoft.com/office/drawing/2014/main" id="{91C3842D-B3BB-460E-9617-DE0DEADA0F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31AC33-27CE-44B6-956D-9BABF949D7EF}"/>
              </a:ext>
            </a:extLst>
          </p:cNvPr>
          <p:cNvSpPr>
            <a:spLocks noGrp="1"/>
          </p:cNvSpPr>
          <p:nvPr>
            <p:ph type="sldNum" sz="quarter" idx="12"/>
          </p:nvPr>
        </p:nvSpPr>
        <p:spPr/>
        <p:txBody>
          <a:bodyPr/>
          <a:lstStyle/>
          <a:p>
            <a:fld id="{A7E47466-FA88-4CDC-B69A-C7D499BD355F}" type="slidenum">
              <a:rPr lang="en-US" smtClean="0"/>
              <a:t>‹#›</a:t>
            </a:fld>
            <a:endParaRPr lang="en-US"/>
          </a:p>
        </p:txBody>
      </p:sp>
    </p:spTree>
    <p:extLst>
      <p:ext uri="{BB962C8B-B14F-4D97-AF65-F5344CB8AC3E}">
        <p14:creationId xmlns:p14="http://schemas.microsoft.com/office/powerpoint/2010/main" val="422587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F68C-4DAE-4DB0-B935-8538B94311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3AEF6A-FED6-4EFA-B5C8-62CBBF56CF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46685F-1E72-44CA-B080-2F44872E83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88A196-EFA0-47C6-ADA6-A88DC5E377A0}"/>
              </a:ext>
            </a:extLst>
          </p:cNvPr>
          <p:cNvSpPr>
            <a:spLocks noGrp="1"/>
          </p:cNvSpPr>
          <p:nvPr>
            <p:ph type="dt" sz="half" idx="10"/>
          </p:nvPr>
        </p:nvSpPr>
        <p:spPr/>
        <p:txBody>
          <a:bodyPr/>
          <a:lstStyle/>
          <a:p>
            <a:fld id="{8D5B5495-56EE-4B63-8652-FD0844E79925}" type="datetimeFigureOut">
              <a:rPr lang="en-US" smtClean="0"/>
              <a:t>6/2/2022</a:t>
            </a:fld>
            <a:endParaRPr lang="en-US"/>
          </a:p>
        </p:txBody>
      </p:sp>
      <p:sp>
        <p:nvSpPr>
          <p:cNvPr id="6" name="Footer Placeholder 5">
            <a:extLst>
              <a:ext uri="{FF2B5EF4-FFF2-40B4-BE49-F238E27FC236}">
                <a16:creationId xmlns:a16="http://schemas.microsoft.com/office/drawing/2014/main" id="{00D624AA-699B-4D8C-ACAA-1E8B4F286F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082D2-DC2F-4C35-BA58-82426DECD138}"/>
              </a:ext>
            </a:extLst>
          </p:cNvPr>
          <p:cNvSpPr>
            <a:spLocks noGrp="1"/>
          </p:cNvSpPr>
          <p:nvPr>
            <p:ph type="sldNum" sz="quarter" idx="12"/>
          </p:nvPr>
        </p:nvSpPr>
        <p:spPr/>
        <p:txBody>
          <a:bodyPr/>
          <a:lstStyle/>
          <a:p>
            <a:fld id="{A7E47466-FA88-4CDC-B69A-C7D499BD355F}" type="slidenum">
              <a:rPr lang="en-US" smtClean="0"/>
              <a:t>‹#›</a:t>
            </a:fld>
            <a:endParaRPr lang="en-US"/>
          </a:p>
        </p:txBody>
      </p:sp>
    </p:spTree>
    <p:extLst>
      <p:ext uri="{BB962C8B-B14F-4D97-AF65-F5344CB8AC3E}">
        <p14:creationId xmlns:p14="http://schemas.microsoft.com/office/powerpoint/2010/main" val="864274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89D0-624A-4FD4-BC32-BD8B9B1B71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65269F-0D36-4B86-ADA1-C06143BC2B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3FBD84-7465-4612-9EC4-783507FA4D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DC0092-472B-4662-B991-FE1E755654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0B610A-0E6C-4A7E-87E8-D57B8D84A0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EAF963-85EF-4182-955D-A80D3AF61641}"/>
              </a:ext>
            </a:extLst>
          </p:cNvPr>
          <p:cNvSpPr>
            <a:spLocks noGrp="1"/>
          </p:cNvSpPr>
          <p:nvPr>
            <p:ph type="dt" sz="half" idx="10"/>
          </p:nvPr>
        </p:nvSpPr>
        <p:spPr/>
        <p:txBody>
          <a:bodyPr/>
          <a:lstStyle/>
          <a:p>
            <a:fld id="{8D5B5495-56EE-4B63-8652-FD0844E79925}" type="datetimeFigureOut">
              <a:rPr lang="en-US" smtClean="0"/>
              <a:t>6/2/2022</a:t>
            </a:fld>
            <a:endParaRPr lang="en-US"/>
          </a:p>
        </p:txBody>
      </p:sp>
      <p:sp>
        <p:nvSpPr>
          <p:cNvPr id="8" name="Footer Placeholder 7">
            <a:extLst>
              <a:ext uri="{FF2B5EF4-FFF2-40B4-BE49-F238E27FC236}">
                <a16:creationId xmlns:a16="http://schemas.microsoft.com/office/drawing/2014/main" id="{406E52E0-F66C-4CEB-8E9E-B8AB79B8A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631C25-0FB0-4F9E-9B08-D8DA9D360B78}"/>
              </a:ext>
            </a:extLst>
          </p:cNvPr>
          <p:cNvSpPr>
            <a:spLocks noGrp="1"/>
          </p:cNvSpPr>
          <p:nvPr>
            <p:ph type="sldNum" sz="quarter" idx="12"/>
          </p:nvPr>
        </p:nvSpPr>
        <p:spPr/>
        <p:txBody>
          <a:bodyPr/>
          <a:lstStyle/>
          <a:p>
            <a:fld id="{A7E47466-FA88-4CDC-B69A-C7D499BD355F}" type="slidenum">
              <a:rPr lang="en-US" smtClean="0"/>
              <a:t>‹#›</a:t>
            </a:fld>
            <a:endParaRPr lang="en-US"/>
          </a:p>
        </p:txBody>
      </p:sp>
    </p:spTree>
    <p:extLst>
      <p:ext uri="{BB962C8B-B14F-4D97-AF65-F5344CB8AC3E}">
        <p14:creationId xmlns:p14="http://schemas.microsoft.com/office/powerpoint/2010/main" val="1637510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6C5D-87EF-4FEA-A9D7-DB3005729B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D2B12E-7DFE-4D63-A0AE-80C4C01A38A6}"/>
              </a:ext>
            </a:extLst>
          </p:cNvPr>
          <p:cNvSpPr>
            <a:spLocks noGrp="1"/>
          </p:cNvSpPr>
          <p:nvPr>
            <p:ph type="dt" sz="half" idx="10"/>
          </p:nvPr>
        </p:nvSpPr>
        <p:spPr/>
        <p:txBody>
          <a:bodyPr/>
          <a:lstStyle/>
          <a:p>
            <a:fld id="{8D5B5495-56EE-4B63-8652-FD0844E79925}" type="datetimeFigureOut">
              <a:rPr lang="en-US" smtClean="0"/>
              <a:t>6/2/2022</a:t>
            </a:fld>
            <a:endParaRPr lang="en-US"/>
          </a:p>
        </p:txBody>
      </p:sp>
      <p:sp>
        <p:nvSpPr>
          <p:cNvPr id="4" name="Footer Placeholder 3">
            <a:extLst>
              <a:ext uri="{FF2B5EF4-FFF2-40B4-BE49-F238E27FC236}">
                <a16:creationId xmlns:a16="http://schemas.microsoft.com/office/drawing/2014/main" id="{BE8D8D7F-0B02-4E26-AC16-6B5B98C676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D4F26D-7B9B-4514-82CF-486FC6757222}"/>
              </a:ext>
            </a:extLst>
          </p:cNvPr>
          <p:cNvSpPr>
            <a:spLocks noGrp="1"/>
          </p:cNvSpPr>
          <p:nvPr>
            <p:ph type="sldNum" sz="quarter" idx="12"/>
          </p:nvPr>
        </p:nvSpPr>
        <p:spPr/>
        <p:txBody>
          <a:bodyPr/>
          <a:lstStyle/>
          <a:p>
            <a:fld id="{A7E47466-FA88-4CDC-B69A-C7D499BD355F}" type="slidenum">
              <a:rPr lang="en-US" smtClean="0"/>
              <a:t>‹#›</a:t>
            </a:fld>
            <a:endParaRPr lang="en-US"/>
          </a:p>
        </p:txBody>
      </p:sp>
    </p:spTree>
    <p:extLst>
      <p:ext uri="{BB962C8B-B14F-4D97-AF65-F5344CB8AC3E}">
        <p14:creationId xmlns:p14="http://schemas.microsoft.com/office/powerpoint/2010/main" val="151349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1821A-92B3-4C67-8A6C-BD964EC8F333}"/>
              </a:ext>
            </a:extLst>
          </p:cNvPr>
          <p:cNvSpPr>
            <a:spLocks noGrp="1"/>
          </p:cNvSpPr>
          <p:nvPr>
            <p:ph type="dt" sz="half" idx="10"/>
          </p:nvPr>
        </p:nvSpPr>
        <p:spPr/>
        <p:txBody>
          <a:bodyPr/>
          <a:lstStyle/>
          <a:p>
            <a:fld id="{8D5B5495-56EE-4B63-8652-FD0844E79925}" type="datetimeFigureOut">
              <a:rPr lang="en-US" smtClean="0"/>
              <a:t>6/2/2022</a:t>
            </a:fld>
            <a:endParaRPr lang="en-US"/>
          </a:p>
        </p:txBody>
      </p:sp>
      <p:sp>
        <p:nvSpPr>
          <p:cNvPr id="3" name="Footer Placeholder 2">
            <a:extLst>
              <a:ext uri="{FF2B5EF4-FFF2-40B4-BE49-F238E27FC236}">
                <a16:creationId xmlns:a16="http://schemas.microsoft.com/office/drawing/2014/main" id="{A35388E9-5616-404A-A7A1-1639C36E5E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156391-35FC-4FF8-8FE3-F7006EA16269}"/>
              </a:ext>
            </a:extLst>
          </p:cNvPr>
          <p:cNvSpPr>
            <a:spLocks noGrp="1"/>
          </p:cNvSpPr>
          <p:nvPr>
            <p:ph type="sldNum" sz="quarter" idx="12"/>
          </p:nvPr>
        </p:nvSpPr>
        <p:spPr/>
        <p:txBody>
          <a:bodyPr/>
          <a:lstStyle/>
          <a:p>
            <a:fld id="{A7E47466-FA88-4CDC-B69A-C7D499BD355F}" type="slidenum">
              <a:rPr lang="en-US" smtClean="0"/>
              <a:t>‹#›</a:t>
            </a:fld>
            <a:endParaRPr lang="en-US"/>
          </a:p>
        </p:txBody>
      </p:sp>
    </p:spTree>
    <p:extLst>
      <p:ext uri="{BB962C8B-B14F-4D97-AF65-F5344CB8AC3E}">
        <p14:creationId xmlns:p14="http://schemas.microsoft.com/office/powerpoint/2010/main" val="1986918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8D51-49E3-43CB-B03D-DDC093A51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64B78D-BACF-444F-AC32-F67106B92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3A0100-2D3D-4F60-8D9B-D3602A6745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A3B71-4559-4382-958A-BF595D477D92}"/>
              </a:ext>
            </a:extLst>
          </p:cNvPr>
          <p:cNvSpPr>
            <a:spLocks noGrp="1"/>
          </p:cNvSpPr>
          <p:nvPr>
            <p:ph type="dt" sz="half" idx="10"/>
          </p:nvPr>
        </p:nvSpPr>
        <p:spPr/>
        <p:txBody>
          <a:bodyPr/>
          <a:lstStyle/>
          <a:p>
            <a:fld id="{8D5B5495-56EE-4B63-8652-FD0844E79925}" type="datetimeFigureOut">
              <a:rPr lang="en-US" smtClean="0"/>
              <a:t>6/2/2022</a:t>
            </a:fld>
            <a:endParaRPr lang="en-US"/>
          </a:p>
        </p:txBody>
      </p:sp>
      <p:sp>
        <p:nvSpPr>
          <p:cNvPr id="6" name="Footer Placeholder 5">
            <a:extLst>
              <a:ext uri="{FF2B5EF4-FFF2-40B4-BE49-F238E27FC236}">
                <a16:creationId xmlns:a16="http://schemas.microsoft.com/office/drawing/2014/main" id="{99EB66B2-21B7-4478-81C8-360696A20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C14F49-04D6-434A-A0A1-89B2F213FA59}"/>
              </a:ext>
            </a:extLst>
          </p:cNvPr>
          <p:cNvSpPr>
            <a:spLocks noGrp="1"/>
          </p:cNvSpPr>
          <p:nvPr>
            <p:ph type="sldNum" sz="quarter" idx="12"/>
          </p:nvPr>
        </p:nvSpPr>
        <p:spPr/>
        <p:txBody>
          <a:bodyPr/>
          <a:lstStyle/>
          <a:p>
            <a:fld id="{A7E47466-FA88-4CDC-B69A-C7D499BD355F}" type="slidenum">
              <a:rPr lang="en-US" smtClean="0"/>
              <a:t>‹#›</a:t>
            </a:fld>
            <a:endParaRPr lang="en-US"/>
          </a:p>
        </p:txBody>
      </p:sp>
    </p:spTree>
    <p:extLst>
      <p:ext uri="{BB962C8B-B14F-4D97-AF65-F5344CB8AC3E}">
        <p14:creationId xmlns:p14="http://schemas.microsoft.com/office/powerpoint/2010/main" val="3184334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926D-1DE2-4F59-AD8D-5CF830EF4C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4B74CD-2C58-48C6-BC99-141B7AF686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05F475-FF75-4B3D-B98E-A0C9E384D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D45B4-8C9B-43D9-A4C3-0EFB8EC545C8}"/>
              </a:ext>
            </a:extLst>
          </p:cNvPr>
          <p:cNvSpPr>
            <a:spLocks noGrp="1"/>
          </p:cNvSpPr>
          <p:nvPr>
            <p:ph type="dt" sz="half" idx="10"/>
          </p:nvPr>
        </p:nvSpPr>
        <p:spPr/>
        <p:txBody>
          <a:bodyPr/>
          <a:lstStyle/>
          <a:p>
            <a:fld id="{8D5B5495-56EE-4B63-8652-FD0844E79925}" type="datetimeFigureOut">
              <a:rPr lang="en-US" smtClean="0"/>
              <a:t>6/2/2022</a:t>
            </a:fld>
            <a:endParaRPr lang="en-US"/>
          </a:p>
        </p:txBody>
      </p:sp>
      <p:sp>
        <p:nvSpPr>
          <p:cNvPr id="6" name="Footer Placeholder 5">
            <a:extLst>
              <a:ext uri="{FF2B5EF4-FFF2-40B4-BE49-F238E27FC236}">
                <a16:creationId xmlns:a16="http://schemas.microsoft.com/office/drawing/2014/main" id="{49FEA865-F26B-415F-9087-06889F3A9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400E1-8C19-44AE-89C9-1AAD77C7F8FE}"/>
              </a:ext>
            </a:extLst>
          </p:cNvPr>
          <p:cNvSpPr>
            <a:spLocks noGrp="1"/>
          </p:cNvSpPr>
          <p:nvPr>
            <p:ph type="sldNum" sz="quarter" idx="12"/>
          </p:nvPr>
        </p:nvSpPr>
        <p:spPr/>
        <p:txBody>
          <a:bodyPr/>
          <a:lstStyle/>
          <a:p>
            <a:fld id="{A7E47466-FA88-4CDC-B69A-C7D499BD355F}" type="slidenum">
              <a:rPr lang="en-US" smtClean="0"/>
              <a:t>‹#›</a:t>
            </a:fld>
            <a:endParaRPr lang="en-US"/>
          </a:p>
        </p:txBody>
      </p:sp>
    </p:spTree>
    <p:extLst>
      <p:ext uri="{BB962C8B-B14F-4D97-AF65-F5344CB8AC3E}">
        <p14:creationId xmlns:p14="http://schemas.microsoft.com/office/powerpoint/2010/main" val="4278874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FCF87-B187-475B-995A-1425C9EE37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0D0EA2-13C3-4FF5-A484-6DD27B366A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D7188-FA15-40F2-9448-043F7F4A79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B5495-56EE-4B63-8652-FD0844E79925}" type="datetimeFigureOut">
              <a:rPr lang="en-US" smtClean="0"/>
              <a:t>6/2/2022</a:t>
            </a:fld>
            <a:endParaRPr lang="en-US"/>
          </a:p>
        </p:txBody>
      </p:sp>
      <p:sp>
        <p:nvSpPr>
          <p:cNvPr id="5" name="Footer Placeholder 4">
            <a:extLst>
              <a:ext uri="{FF2B5EF4-FFF2-40B4-BE49-F238E27FC236}">
                <a16:creationId xmlns:a16="http://schemas.microsoft.com/office/drawing/2014/main" id="{8196900F-06D2-4461-9232-379148F09F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321585-BFE1-4C98-B54F-42BCCA855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E47466-FA88-4CDC-B69A-C7D499BD355F}" type="slidenum">
              <a:rPr lang="en-US" smtClean="0"/>
              <a:t>‹#›</a:t>
            </a:fld>
            <a:endParaRPr lang="en-US"/>
          </a:p>
        </p:txBody>
      </p:sp>
    </p:spTree>
    <p:extLst>
      <p:ext uri="{BB962C8B-B14F-4D97-AF65-F5344CB8AC3E}">
        <p14:creationId xmlns:p14="http://schemas.microsoft.com/office/powerpoint/2010/main" val="3257083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scherlund.blogspot.com/2015/10/mit-develops-data-science-machine-which.html" TargetMode="Externa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medium.com/saarthi-ai/how-to-escape-hype-and-unlock-the-true-value-of-data-science-b1a16f7332a2" TargetMode="Externa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9EDEE15-8291-4249-A8D5-4298CD9DA8D6}"/>
              </a:ext>
            </a:extLst>
          </p:cNvPr>
          <p:cNvSpPr txBox="1"/>
          <p:nvPr/>
        </p:nvSpPr>
        <p:spPr>
          <a:xfrm>
            <a:off x="678768" y="2149695"/>
            <a:ext cx="4381499" cy="1504490"/>
          </a:xfrm>
          <a:prstGeom prst="rect">
            <a:avLst/>
          </a:prstGeom>
        </p:spPr>
        <p:txBody>
          <a:bodyPr vert="horz" lIns="91440" tIns="45720" rIns="91440" bIns="45720" rtlCol="0">
            <a:normAutofit fontScale="85000" lnSpcReduction="20000"/>
          </a:bodyPr>
          <a:lstStyle/>
          <a:p>
            <a:pPr indent="-228600">
              <a:lnSpc>
                <a:spcPct val="90000"/>
              </a:lnSpc>
              <a:spcAft>
                <a:spcPts val="600"/>
              </a:spcAft>
              <a:buFont typeface="Arial" panose="020B0604020202020204" pitchFamily="34" charset="0"/>
              <a:buChar char="•"/>
            </a:pPr>
            <a:r>
              <a:rPr lang="en-US" sz="2000" dirty="0">
                <a:solidFill>
                  <a:srgbClr val="FFFFFF"/>
                </a:solidFill>
              </a:rPr>
              <a:t>Candidate Name: Bhavishya Dhiman 		                (RA1911033010056)</a:t>
            </a:r>
          </a:p>
          <a:p>
            <a:pPr indent="-228600">
              <a:lnSpc>
                <a:spcPct val="90000"/>
              </a:lnSpc>
              <a:spcAft>
                <a:spcPts val="600"/>
              </a:spcAft>
              <a:buFont typeface="Arial" panose="020B0604020202020204" pitchFamily="34" charset="0"/>
              <a:buChar char="•"/>
            </a:pPr>
            <a:r>
              <a:rPr lang="en-US" sz="2000" dirty="0">
                <a:solidFill>
                  <a:srgbClr val="FFFFFF"/>
                </a:solidFill>
              </a:rPr>
              <a:t>College Name: SRM Institute of Science and 	</a:t>
            </a:r>
            <a:r>
              <a:rPr lang="en-US" sz="2000">
                <a:solidFill>
                  <a:srgbClr val="FFFFFF"/>
                </a:solidFill>
              </a:rPr>
              <a:t>             Technology, KTR</a:t>
            </a:r>
            <a:endParaRPr lang="en-US" sz="2000" dirty="0">
              <a:solidFill>
                <a:srgbClr val="FFFFFF"/>
              </a:solidFill>
            </a:endParaRPr>
          </a:p>
          <a:p>
            <a:pPr indent="-228600">
              <a:lnSpc>
                <a:spcPct val="90000"/>
              </a:lnSpc>
              <a:spcAft>
                <a:spcPts val="600"/>
              </a:spcAft>
              <a:buFont typeface="Arial" panose="020B0604020202020204" pitchFamily="34" charset="0"/>
              <a:buChar char="•"/>
            </a:pPr>
            <a:r>
              <a:rPr lang="en-US" sz="2000" dirty="0">
                <a:solidFill>
                  <a:srgbClr val="FFFFFF"/>
                </a:solidFill>
              </a:rPr>
              <a:t>Email: bd4874@srmist.edu.in</a:t>
            </a:r>
          </a:p>
          <a:p>
            <a:pPr indent="-228600">
              <a:lnSpc>
                <a:spcPct val="90000"/>
              </a:lnSpc>
              <a:spcAft>
                <a:spcPts val="600"/>
              </a:spcAft>
              <a:buFont typeface="Arial" panose="020B0604020202020204" pitchFamily="34" charset="0"/>
              <a:buChar char="•"/>
            </a:pPr>
            <a:r>
              <a:rPr lang="en-US" sz="2000" dirty="0">
                <a:solidFill>
                  <a:srgbClr val="FFFFFF"/>
                </a:solidFill>
              </a:rPr>
              <a:t>Phone No.: 9205630114</a:t>
            </a:r>
          </a:p>
        </p:txBody>
      </p:sp>
      <p:pic>
        <p:nvPicPr>
          <p:cNvPr id="9" name="Picture 8">
            <a:extLst>
              <a:ext uri="{FF2B5EF4-FFF2-40B4-BE49-F238E27FC236}">
                <a16:creationId xmlns:a16="http://schemas.microsoft.com/office/drawing/2014/main" id="{AD81468D-4F89-4C4A-9C23-28F3156C7651}"/>
              </a:ext>
            </a:extLst>
          </p:cNvPr>
          <p:cNvPicPr>
            <a:picLocks noChangeAspect="1"/>
          </p:cNvPicPr>
          <p:nvPr/>
        </p:nvPicPr>
        <p:blipFill rotWithShape="1">
          <a:blip r:embed="rId2">
            <a:extLst>
              <a:ext uri="{28A0092B-C50C-407E-A947-70E740481C1C}">
                <a14:useLocalDpi xmlns:a14="http://schemas.microsoft.com/office/drawing/2010/main" val="0"/>
              </a:ext>
            </a:extLst>
          </a:blip>
          <a:srcRect l="33726" r="25626" b="1"/>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5" name="Picture 14" descr="A black and white logo&#10;&#10;Description automatically generated with low confidence">
            <a:extLst>
              <a:ext uri="{FF2B5EF4-FFF2-40B4-BE49-F238E27FC236}">
                <a16:creationId xmlns:a16="http://schemas.microsoft.com/office/drawing/2014/main" id="{F99ECD07-3434-4241-9DC3-805C67BFA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98" y="246742"/>
            <a:ext cx="1855767" cy="343808"/>
          </a:xfrm>
          <a:prstGeom prst="rect">
            <a:avLst/>
          </a:prstGeom>
        </p:spPr>
      </p:pic>
      <p:sp>
        <p:nvSpPr>
          <p:cNvPr id="16" name="TextBox 15">
            <a:extLst>
              <a:ext uri="{FF2B5EF4-FFF2-40B4-BE49-F238E27FC236}">
                <a16:creationId xmlns:a16="http://schemas.microsoft.com/office/drawing/2014/main" id="{6B689AA2-517A-4334-90D3-839FF78F9102}"/>
              </a:ext>
            </a:extLst>
          </p:cNvPr>
          <p:cNvSpPr txBox="1"/>
          <p:nvPr/>
        </p:nvSpPr>
        <p:spPr>
          <a:xfrm>
            <a:off x="716868" y="4052648"/>
            <a:ext cx="4381500" cy="707886"/>
          </a:xfrm>
          <a:prstGeom prst="rect">
            <a:avLst/>
          </a:prstGeom>
          <a:noFill/>
        </p:spPr>
        <p:txBody>
          <a:bodyPr wrap="square" rtlCol="0">
            <a:spAutoFit/>
          </a:bodyPr>
          <a:lstStyle/>
          <a:p>
            <a:r>
              <a:rPr lang="en-US" sz="2000" dirty="0">
                <a:solidFill>
                  <a:schemeClr val="bg1"/>
                </a:solidFill>
              </a:rPr>
              <a:t>Chosen Problem statement: E-Commerce Data</a:t>
            </a:r>
          </a:p>
        </p:txBody>
      </p:sp>
    </p:spTree>
    <p:extLst>
      <p:ext uri="{BB962C8B-B14F-4D97-AF65-F5344CB8AC3E}">
        <p14:creationId xmlns:p14="http://schemas.microsoft.com/office/powerpoint/2010/main" val="336422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ADA8-884C-35F3-5C1A-11637F79F548}"/>
              </a:ext>
            </a:extLst>
          </p:cNvPr>
          <p:cNvSpPr>
            <a:spLocks noGrp="1"/>
          </p:cNvSpPr>
          <p:nvPr>
            <p:ph type="title"/>
          </p:nvPr>
        </p:nvSpPr>
        <p:spPr/>
        <p:txBody>
          <a:bodyPr/>
          <a:lstStyle/>
          <a:p>
            <a:r>
              <a:rPr lang="en-US" dirty="0"/>
              <a:t>Sales Trend Analysis : - </a:t>
            </a:r>
          </a:p>
        </p:txBody>
      </p:sp>
      <p:sp>
        <p:nvSpPr>
          <p:cNvPr id="8" name="Content Placeholder 7">
            <a:extLst>
              <a:ext uri="{FF2B5EF4-FFF2-40B4-BE49-F238E27FC236}">
                <a16:creationId xmlns:a16="http://schemas.microsoft.com/office/drawing/2014/main" id="{AFE745E5-249C-AD5B-B7AB-3CE8FB1600E7}"/>
              </a:ext>
            </a:extLst>
          </p:cNvPr>
          <p:cNvSpPr>
            <a:spLocks noGrp="1"/>
          </p:cNvSpPr>
          <p:nvPr>
            <p:ph idx="1"/>
          </p:nvPr>
        </p:nvSpPr>
        <p:spPr>
          <a:xfrm>
            <a:off x="838200" y="1690688"/>
            <a:ext cx="2161032" cy="4486275"/>
          </a:xfrm>
        </p:spPr>
        <p:txBody>
          <a:bodyPr>
            <a:normAutofit/>
          </a:bodyPr>
          <a:lstStyle/>
          <a:p>
            <a:r>
              <a:rPr lang="en-US" sz="2000" u="sng" dirty="0">
                <a:solidFill>
                  <a:schemeClr val="accent1"/>
                </a:solidFill>
              </a:rPr>
              <a:t>3. Category wise contribution towards the company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Clothing items are the most in demand.</a:t>
            </a:r>
          </a:p>
          <a:p>
            <a:r>
              <a:rPr lang="en-US" sz="1800" dirty="0"/>
              <a:t>followed by electronics and then furniture.</a:t>
            </a:r>
            <a:endParaRPr lang="en-US" sz="1800" u="sng" dirty="0">
              <a:solidFill>
                <a:schemeClr val="accent1"/>
              </a:solidFill>
            </a:endParaRPr>
          </a:p>
          <a:p>
            <a:endParaRPr lang="en-US" sz="1900" dirty="0"/>
          </a:p>
        </p:txBody>
      </p:sp>
      <p:pic>
        <p:nvPicPr>
          <p:cNvPr id="5" name="Picture 4">
            <a:extLst>
              <a:ext uri="{FF2B5EF4-FFF2-40B4-BE49-F238E27FC236}">
                <a16:creationId xmlns:a16="http://schemas.microsoft.com/office/drawing/2014/main" id="{5BE11BE3-1409-21B2-DE1F-7BDC19BA9908}"/>
              </a:ext>
            </a:extLst>
          </p:cNvPr>
          <p:cNvPicPr>
            <a:picLocks noChangeAspect="1"/>
          </p:cNvPicPr>
          <p:nvPr/>
        </p:nvPicPr>
        <p:blipFill>
          <a:blip r:embed="rId2"/>
          <a:stretch>
            <a:fillRect/>
          </a:stretch>
        </p:blipFill>
        <p:spPr>
          <a:xfrm>
            <a:off x="3124200" y="1541335"/>
            <a:ext cx="8122920" cy="4569143"/>
          </a:xfrm>
          <a:prstGeom prst="rect">
            <a:avLst/>
          </a:prstGeom>
        </p:spPr>
      </p:pic>
    </p:spTree>
    <p:extLst>
      <p:ext uri="{BB962C8B-B14F-4D97-AF65-F5344CB8AC3E}">
        <p14:creationId xmlns:p14="http://schemas.microsoft.com/office/powerpoint/2010/main" val="3684838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ADA8-884C-35F3-5C1A-11637F79F548}"/>
              </a:ext>
            </a:extLst>
          </p:cNvPr>
          <p:cNvSpPr>
            <a:spLocks noGrp="1"/>
          </p:cNvSpPr>
          <p:nvPr>
            <p:ph type="title"/>
          </p:nvPr>
        </p:nvSpPr>
        <p:spPr/>
        <p:txBody>
          <a:bodyPr/>
          <a:lstStyle/>
          <a:p>
            <a:r>
              <a:rPr lang="en-US" dirty="0"/>
              <a:t>Sales Trend Analysis : - </a:t>
            </a:r>
          </a:p>
        </p:txBody>
      </p:sp>
      <p:sp>
        <p:nvSpPr>
          <p:cNvPr id="8" name="Content Placeholder 7">
            <a:extLst>
              <a:ext uri="{FF2B5EF4-FFF2-40B4-BE49-F238E27FC236}">
                <a16:creationId xmlns:a16="http://schemas.microsoft.com/office/drawing/2014/main" id="{AFE745E5-249C-AD5B-B7AB-3CE8FB1600E7}"/>
              </a:ext>
            </a:extLst>
          </p:cNvPr>
          <p:cNvSpPr>
            <a:spLocks noGrp="1"/>
          </p:cNvSpPr>
          <p:nvPr>
            <p:ph idx="1"/>
          </p:nvPr>
        </p:nvSpPr>
        <p:spPr>
          <a:xfrm>
            <a:off x="838200" y="1690688"/>
            <a:ext cx="2161032" cy="4486275"/>
          </a:xfrm>
        </p:spPr>
        <p:txBody>
          <a:bodyPr>
            <a:normAutofit/>
          </a:bodyPr>
          <a:lstStyle/>
          <a:p>
            <a:r>
              <a:rPr lang="en-US" sz="2000" u="sng" dirty="0">
                <a:solidFill>
                  <a:schemeClr val="accent1"/>
                </a:solidFill>
              </a:rPr>
              <a:t>4. Sub-Category wise contribution towards the company</a:t>
            </a:r>
          </a:p>
          <a:p>
            <a:r>
              <a:rPr lang="en-US" sz="2000" dirty="0"/>
              <a:t>Printers and bookcases account to the most profitable items sold by the company.</a:t>
            </a:r>
            <a:endParaRPr lang="en-US" sz="1900" dirty="0"/>
          </a:p>
        </p:txBody>
      </p:sp>
      <p:pic>
        <p:nvPicPr>
          <p:cNvPr id="4" name="Picture 3">
            <a:extLst>
              <a:ext uri="{FF2B5EF4-FFF2-40B4-BE49-F238E27FC236}">
                <a16:creationId xmlns:a16="http://schemas.microsoft.com/office/drawing/2014/main" id="{49E87139-7D2A-F934-26A2-C60EBC3E80F4}"/>
              </a:ext>
            </a:extLst>
          </p:cNvPr>
          <p:cNvPicPr>
            <a:picLocks noChangeAspect="1"/>
          </p:cNvPicPr>
          <p:nvPr/>
        </p:nvPicPr>
        <p:blipFill>
          <a:blip r:embed="rId2"/>
          <a:stretch>
            <a:fillRect/>
          </a:stretch>
        </p:blipFill>
        <p:spPr>
          <a:xfrm>
            <a:off x="3547872" y="1690688"/>
            <a:ext cx="8275996" cy="4655248"/>
          </a:xfrm>
          <a:prstGeom prst="rect">
            <a:avLst/>
          </a:prstGeom>
        </p:spPr>
      </p:pic>
    </p:spTree>
    <p:extLst>
      <p:ext uri="{BB962C8B-B14F-4D97-AF65-F5344CB8AC3E}">
        <p14:creationId xmlns:p14="http://schemas.microsoft.com/office/powerpoint/2010/main" val="330864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ADA8-884C-35F3-5C1A-11637F79F548}"/>
              </a:ext>
            </a:extLst>
          </p:cNvPr>
          <p:cNvSpPr>
            <a:spLocks noGrp="1"/>
          </p:cNvSpPr>
          <p:nvPr>
            <p:ph type="title"/>
          </p:nvPr>
        </p:nvSpPr>
        <p:spPr/>
        <p:txBody>
          <a:bodyPr/>
          <a:lstStyle/>
          <a:p>
            <a:r>
              <a:rPr lang="en-US" dirty="0"/>
              <a:t>Sales Trend Analysis : - </a:t>
            </a:r>
          </a:p>
        </p:txBody>
      </p:sp>
      <p:sp>
        <p:nvSpPr>
          <p:cNvPr id="8" name="Content Placeholder 7">
            <a:extLst>
              <a:ext uri="{FF2B5EF4-FFF2-40B4-BE49-F238E27FC236}">
                <a16:creationId xmlns:a16="http://schemas.microsoft.com/office/drawing/2014/main" id="{AFE745E5-249C-AD5B-B7AB-3CE8FB1600E7}"/>
              </a:ext>
            </a:extLst>
          </p:cNvPr>
          <p:cNvSpPr>
            <a:spLocks noGrp="1"/>
          </p:cNvSpPr>
          <p:nvPr>
            <p:ph idx="1"/>
          </p:nvPr>
        </p:nvSpPr>
        <p:spPr>
          <a:xfrm>
            <a:off x="838200" y="1690688"/>
            <a:ext cx="2161032" cy="4486275"/>
          </a:xfrm>
        </p:spPr>
        <p:txBody>
          <a:bodyPr>
            <a:normAutofit fontScale="92500" lnSpcReduction="10000"/>
          </a:bodyPr>
          <a:lstStyle/>
          <a:p>
            <a:r>
              <a:rPr lang="en-US" sz="2000" u="sng" dirty="0">
                <a:solidFill>
                  <a:schemeClr val="accent1"/>
                </a:solidFill>
              </a:rPr>
              <a:t>5. Customers need to be focused</a:t>
            </a:r>
          </a:p>
          <a:p>
            <a:r>
              <a:rPr lang="en-US" sz="1900" dirty="0"/>
              <a:t>Customers in the bottom right region of the </a:t>
            </a:r>
            <a:r>
              <a:rPr lang="en-US" sz="1900" dirty="0" err="1"/>
              <a:t>treemap</a:t>
            </a:r>
            <a:r>
              <a:rPr lang="en-US" sz="1900" dirty="0"/>
              <a:t> need to be focused upon as they are the least engaged customers to the company. </a:t>
            </a:r>
          </a:p>
          <a:p>
            <a:r>
              <a:rPr lang="en-US" sz="1900" dirty="0"/>
              <a:t>While the ones in the darker top left region are the most loyal to the company's products.</a:t>
            </a:r>
          </a:p>
        </p:txBody>
      </p:sp>
      <p:pic>
        <p:nvPicPr>
          <p:cNvPr id="6" name="Picture 5">
            <a:extLst>
              <a:ext uri="{FF2B5EF4-FFF2-40B4-BE49-F238E27FC236}">
                <a16:creationId xmlns:a16="http://schemas.microsoft.com/office/drawing/2014/main" id="{B3007E5C-C371-FABE-497D-0483654C6C8F}"/>
              </a:ext>
            </a:extLst>
          </p:cNvPr>
          <p:cNvPicPr>
            <a:picLocks noChangeAspect="1"/>
          </p:cNvPicPr>
          <p:nvPr/>
        </p:nvPicPr>
        <p:blipFill>
          <a:blip r:embed="rId2"/>
          <a:stretch>
            <a:fillRect/>
          </a:stretch>
        </p:blipFill>
        <p:spPr>
          <a:xfrm>
            <a:off x="3261360" y="1690688"/>
            <a:ext cx="8364388" cy="4704968"/>
          </a:xfrm>
          <a:prstGeom prst="rect">
            <a:avLst/>
          </a:prstGeom>
        </p:spPr>
      </p:pic>
    </p:spTree>
    <p:extLst>
      <p:ext uri="{BB962C8B-B14F-4D97-AF65-F5344CB8AC3E}">
        <p14:creationId xmlns:p14="http://schemas.microsoft.com/office/powerpoint/2010/main" val="181764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0784-7C3E-C266-4409-FA6896BF6CE8}"/>
              </a:ext>
            </a:extLst>
          </p:cNvPr>
          <p:cNvSpPr>
            <a:spLocks noGrp="1"/>
          </p:cNvSpPr>
          <p:nvPr>
            <p:ph type="title"/>
          </p:nvPr>
        </p:nvSpPr>
        <p:spPr/>
        <p:txBody>
          <a:bodyPr/>
          <a:lstStyle/>
          <a:p>
            <a:r>
              <a:rPr lang="en-US" dirty="0"/>
              <a:t>Sales Target Analysis : -</a:t>
            </a:r>
          </a:p>
        </p:txBody>
      </p:sp>
      <p:pic>
        <p:nvPicPr>
          <p:cNvPr id="4" name="Content Placeholder 3">
            <a:extLst>
              <a:ext uri="{FF2B5EF4-FFF2-40B4-BE49-F238E27FC236}">
                <a16:creationId xmlns:a16="http://schemas.microsoft.com/office/drawing/2014/main" id="{CE70D60B-8DF9-DFF1-ACCD-70F292FAD0AF}"/>
              </a:ext>
            </a:extLst>
          </p:cNvPr>
          <p:cNvPicPr>
            <a:picLocks noGrp="1" noChangeAspect="1"/>
          </p:cNvPicPr>
          <p:nvPr>
            <p:ph idx="1"/>
          </p:nvPr>
        </p:nvPicPr>
        <p:blipFill>
          <a:blip r:embed="rId2"/>
          <a:stretch>
            <a:fillRect/>
          </a:stretch>
        </p:blipFill>
        <p:spPr>
          <a:xfrm>
            <a:off x="5569428" y="2966560"/>
            <a:ext cx="6269004" cy="3526315"/>
          </a:xfrm>
          <a:prstGeom prst="rect">
            <a:avLst/>
          </a:prstGeom>
        </p:spPr>
      </p:pic>
      <p:pic>
        <p:nvPicPr>
          <p:cNvPr id="5" name="Picture 4">
            <a:extLst>
              <a:ext uri="{FF2B5EF4-FFF2-40B4-BE49-F238E27FC236}">
                <a16:creationId xmlns:a16="http://schemas.microsoft.com/office/drawing/2014/main" id="{46EF282A-F75C-7ECA-0531-EBCF0309FD35}"/>
              </a:ext>
            </a:extLst>
          </p:cNvPr>
          <p:cNvPicPr>
            <a:picLocks noChangeAspect="1"/>
          </p:cNvPicPr>
          <p:nvPr/>
        </p:nvPicPr>
        <p:blipFill>
          <a:blip r:embed="rId3"/>
          <a:stretch>
            <a:fillRect/>
          </a:stretch>
        </p:blipFill>
        <p:spPr>
          <a:xfrm>
            <a:off x="353568" y="1690688"/>
            <a:ext cx="5943600" cy="3343275"/>
          </a:xfrm>
          <a:prstGeom prst="rect">
            <a:avLst/>
          </a:prstGeom>
        </p:spPr>
      </p:pic>
      <p:sp>
        <p:nvSpPr>
          <p:cNvPr id="6" name="TextBox 5">
            <a:extLst>
              <a:ext uri="{FF2B5EF4-FFF2-40B4-BE49-F238E27FC236}">
                <a16:creationId xmlns:a16="http://schemas.microsoft.com/office/drawing/2014/main" id="{F3DE5D8F-2E05-B128-1180-10F7473BE834}"/>
              </a:ext>
            </a:extLst>
          </p:cNvPr>
          <p:cNvSpPr txBox="1"/>
          <p:nvPr/>
        </p:nvSpPr>
        <p:spPr>
          <a:xfrm>
            <a:off x="6845808" y="935235"/>
            <a:ext cx="4507992" cy="2031325"/>
          </a:xfrm>
          <a:prstGeom prst="rect">
            <a:avLst/>
          </a:prstGeom>
          <a:noFill/>
        </p:spPr>
        <p:txBody>
          <a:bodyPr wrap="square" rtlCol="0">
            <a:spAutoFit/>
          </a:bodyPr>
          <a:lstStyle/>
          <a:p>
            <a:r>
              <a:rPr lang="en-US" b="0" i="0" dirty="0">
                <a:solidFill>
                  <a:srgbClr val="33475B"/>
                </a:solidFill>
                <a:effectLst/>
                <a:latin typeface="AvenirNext"/>
              </a:rPr>
              <a:t>The term 'sales analysis' generally refers to the analysis of specific trends or components impacting a company's sales operations. Different analyses provide unique insight into the strengths and weaknesses of a company's sales team, sales management, individual sales reps, or overall sales strategy.</a:t>
            </a:r>
            <a:endParaRPr lang="en-US" dirty="0"/>
          </a:p>
        </p:txBody>
      </p:sp>
    </p:spTree>
    <p:extLst>
      <p:ext uri="{BB962C8B-B14F-4D97-AF65-F5344CB8AC3E}">
        <p14:creationId xmlns:p14="http://schemas.microsoft.com/office/powerpoint/2010/main" val="229133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A19A-79B5-8871-38BE-068AEA09930F}"/>
              </a:ext>
            </a:extLst>
          </p:cNvPr>
          <p:cNvSpPr>
            <a:spLocks noGrp="1"/>
          </p:cNvSpPr>
          <p:nvPr>
            <p:ph type="title"/>
          </p:nvPr>
        </p:nvSpPr>
        <p:spPr/>
        <p:txBody>
          <a:bodyPr/>
          <a:lstStyle/>
          <a:p>
            <a:r>
              <a:rPr lang="en-US" dirty="0"/>
              <a:t>Correlation matrix for Order details :-</a:t>
            </a:r>
            <a:br>
              <a:rPr lang="en-US" dirty="0"/>
            </a:br>
            <a:endParaRPr lang="en-US" dirty="0"/>
          </a:p>
        </p:txBody>
      </p:sp>
      <p:pic>
        <p:nvPicPr>
          <p:cNvPr id="4" name="Content Placeholder 3">
            <a:extLst>
              <a:ext uri="{FF2B5EF4-FFF2-40B4-BE49-F238E27FC236}">
                <a16:creationId xmlns:a16="http://schemas.microsoft.com/office/drawing/2014/main" id="{4E6447BA-668D-7EAC-D268-1AE0456154D5}"/>
              </a:ext>
            </a:extLst>
          </p:cNvPr>
          <p:cNvPicPr>
            <a:picLocks noGrp="1" noChangeAspect="1"/>
          </p:cNvPicPr>
          <p:nvPr>
            <p:ph idx="1"/>
          </p:nvPr>
        </p:nvPicPr>
        <p:blipFill>
          <a:blip r:embed="rId2"/>
          <a:stretch>
            <a:fillRect/>
          </a:stretch>
        </p:blipFill>
        <p:spPr>
          <a:xfrm>
            <a:off x="838200" y="1929384"/>
            <a:ext cx="5211771" cy="3034094"/>
          </a:xfrm>
          <a:prstGeom prst="rect">
            <a:avLst/>
          </a:prstGeom>
        </p:spPr>
      </p:pic>
      <p:pic>
        <p:nvPicPr>
          <p:cNvPr id="5" name="Picture 4">
            <a:extLst>
              <a:ext uri="{FF2B5EF4-FFF2-40B4-BE49-F238E27FC236}">
                <a16:creationId xmlns:a16="http://schemas.microsoft.com/office/drawing/2014/main" id="{DE796137-58BE-CC90-4A2F-DAE8EFC599B1}"/>
              </a:ext>
            </a:extLst>
          </p:cNvPr>
          <p:cNvPicPr>
            <a:picLocks noChangeAspect="1"/>
          </p:cNvPicPr>
          <p:nvPr/>
        </p:nvPicPr>
        <p:blipFill>
          <a:blip r:embed="rId3"/>
          <a:stretch>
            <a:fillRect/>
          </a:stretch>
        </p:blipFill>
        <p:spPr>
          <a:xfrm>
            <a:off x="6317034" y="1929384"/>
            <a:ext cx="5393945" cy="3034094"/>
          </a:xfrm>
          <a:prstGeom prst="rect">
            <a:avLst/>
          </a:prstGeom>
        </p:spPr>
      </p:pic>
      <p:sp>
        <p:nvSpPr>
          <p:cNvPr id="6" name="TextBox 5">
            <a:extLst>
              <a:ext uri="{FF2B5EF4-FFF2-40B4-BE49-F238E27FC236}">
                <a16:creationId xmlns:a16="http://schemas.microsoft.com/office/drawing/2014/main" id="{CB281896-38CB-82C6-A7D3-A9B4B2A0AFE3}"/>
              </a:ext>
            </a:extLst>
          </p:cNvPr>
          <p:cNvSpPr txBox="1"/>
          <p:nvPr/>
        </p:nvSpPr>
        <p:spPr>
          <a:xfrm>
            <a:off x="794058" y="5349343"/>
            <a:ext cx="10332720" cy="923330"/>
          </a:xfrm>
          <a:prstGeom prst="rect">
            <a:avLst/>
          </a:prstGeom>
          <a:noFill/>
        </p:spPr>
        <p:txBody>
          <a:bodyPr wrap="square" rtlCol="0">
            <a:spAutoFit/>
          </a:bodyPr>
          <a:lstStyle/>
          <a:p>
            <a:r>
              <a:rPr lang="en-US" b="0" i="0" dirty="0">
                <a:solidFill>
                  <a:srgbClr val="4C525B"/>
                </a:solidFill>
                <a:effectLst/>
                <a:latin typeface="circular-book"/>
              </a:rPr>
              <a:t>A correlation matrix is a table showing correlation coefficients between variables. Each cell in the table shows the correlation between two variables. A correlation matrix is used to summarize data, as an input into a more advanced analysis, and as a diagnostic for advanced analyses.</a:t>
            </a:r>
            <a:endParaRPr lang="en-US" dirty="0"/>
          </a:p>
        </p:txBody>
      </p:sp>
    </p:spTree>
    <p:extLst>
      <p:ext uri="{BB962C8B-B14F-4D97-AF65-F5344CB8AC3E}">
        <p14:creationId xmlns:p14="http://schemas.microsoft.com/office/powerpoint/2010/main" val="2019744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E451D9-6E1A-FA2F-0BF2-C844853D2695}"/>
              </a:ext>
            </a:extLst>
          </p:cNvPr>
          <p:cNvPicPr>
            <a:picLocks noChangeAspect="1"/>
          </p:cNvPicPr>
          <p:nvPr/>
        </p:nvPicPr>
        <p:blipFill>
          <a:blip r:embed="rId2"/>
          <a:stretch>
            <a:fillRect/>
          </a:stretch>
        </p:blipFill>
        <p:spPr>
          <a:xfrm>
            <a:off x="152400" y="0"/>
            <a:ext cx="5943600" cy="3343275"/>
          </a:xfrm>
          <a:prstGeom prst="rect">
            <a:avLst/>
          </a:prstGeom>
        </p:spPr>
      </p:pic>
      <p:pic>
        <p:nvPicPr>
          <p:cNvPr id="5" name="Picture 4">
            <a:extLst>
              <a:ext uri="{FF2B5EF4-FFF2-40B4-BE49-F238E27FC236}">
                <a16:creationId xmlns:a16="http://schemas.microsoft.com/office/drawing/2014/main" id="{DD7C817C-5411-CB6C-AFB5-B2DCBF5F36A3}"/>
              </a:ext>
            </a:extLst>
          </p:cNvPr>
          <p:cNvPicPr>
            <a:picLocks noChangeAspect="1"/>
          </p:cNvPicPr>
          <p:nvPr/>
        </p:nvPicPr>
        <p:blipFill>
          <a:blip r:embed="rId3"/>
          <a:stretch>
            <a:fillRect/>
          </a:stretch>
        </p:blipFill>
        <p:spPr>
          <a:xfrm>
            <a:off x="152400" y="3404998"/>
            <a:ext cx="5943600" cy="3343275"/>
          </a:xfrm>
          <a:prstGeom prst="rect">
            <a:avLst/>
          </a:prstGeom>
        </p:spPr>
      </p:pic>
      <p:pic>
        <p:nvPicPr>
          <p:cNvPr id="6" name="Picture 5">
            <a:extLst>
              <a:ext uri="{FF2B5EF4-FFF2-40B4-BE49-F238E27FC236}">
                <a16:creationId xmlns:a16="http://schemas.microsoft.com/office/drawing/2014/main" id="{347763A8-78A5-8C25-B0B7-CCC455C13D0E}"/>
              </a:ext>
            </a:extLst>
          </p:cNvPr>
          <p:cNvPicPr>
            <a:picLocks noChangeAspect="1"/>
          </p:cNvPicPr>
          <p:nvPr/>
        </p:nvPicPr>
        <p:blipFill>
          <a:blip r:embed="rId4"/>
          <a:stretch>
            <a:fillRect/>
          </a:stretch>
        </p:blipFill>
        <p:spPr>
          <a:xfrm>
            <a:off x="6096000" y="-1"/>
            <a:ext cx="5943600" cy="3343275"/>
          </a:xfrm>
          <a:prstGeom prst="rect">
            <a:avLst/>
          </a:prstGeom>
        </p:spPr>
      </p:pic>
      <p:pic>
        <p:nvPicPr>
          <p:cNvPr id="7" name="Picture 6">
            <a:extLst>
              <a:ext uri="{FF2B5EF4-FFF2-40B4-BE49-F238E27FC236}">
                <a16:creationId xmlns:a16="http://schemas.microsoft.com/office/drawing/2014/main" id="{C81642CC-B752-1215-D76D-B621FBEF0E25}"/>
              </a:ext>
            </a:extLst>
          </p:cNvPr>
          <p:cNvPicPr>
            <a:picLocks noChangeAspect="1"/>
          </p:cNvPicPr>
          <p:nvPr/>
        </p:nvPicPr>
        <p:blipFill>
          <a:blip r:embed="rId5"/>
          <a:stretch>
            <a:fillRect/>
          </a:stretch>
        </p:blipFill>
        <p:spPr>
          <a:xfrm>
            <a:off x="6096000" y="3429000"/>
            <a:ext cx="5943600" cy="3343275"/>
          </a:xfrm>
          <a:prstGeom prst="rect">
            <a:avLst/>
          </a:prstGeom>
        </p:spPr>
      </p:pic>
    </p:spTree>
    <p:extLst>
      <p:ext uri="{BB962C8B-B14F-4D97-AF65-F5344CB8AC3E}">
        <p14:creationId xmlns:p14="http://schemas.microsoft.com/office/powerpoint/2010/main" val="376410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4893-83AD-0E9F-E3C2-E850A9EC6C56}"/>
              </a:ext>
            </a:extLst>
          </p:cNvPr>
          <p:cNvSpPr>
            <a:spLocks noGrp="1"/>
          </p:cNvSpPr>
          <p:nvPr>
            <p:ph type="title"/>
          </p:nvPr>
        </p:nvSpPr>
        <p:spPr/>
        <p:txBody>
          <a:bodyPr>
            <a:normAutofit/>
          </a:bodyPr>
          <a:lstStyle/>
          <a:p>
            <a:r>
              <a:rPr lang="en-US" sz="4000" b="0" i="0" dirty="0">
                <a:solidFill>
                  <a:srgbClr val="000000"/>
                </a:solidFill>
                <a:effectLst/>
              </a:rPr>
              <a:t>Applications of a correlation matrix in our case :-</a:t>
            </a:r>
            <a:endParaRPr lang="en-US" sz="4000" dirty="0"/>
          </a:p>
        </p:txBody>
      </p:sp>
      <p:pic>
        <p:nvPicPr>
          <p:cNvPr id="3" name="Picture 2">
            <a:extLst>
              <a:ext uri="{FF2B5EF4-FFF2-40B4-BE49-F238E27FC236}">
                <a16:creationId xmlns:a16="http://schemas.microsoft.com/office/drawing/2014/main" id="{B4C8C9FC-AAD7-67F1-5516-561A8451C785}"/>
              </a:ext>
            </a:extLst>
          </p:cNvPr>
          <p:cNvPicPr>
            <a:picLocks noChangeAspect="1"/>
          </p:cNvPicPr>
          <p:nvPr/>
        </p:nvPicPr>
        <p:blipFill>
          <a:blip r:embed="rId2"/>
          <a:stretch>
            <a:fillRect/>
          </a:stretch>
        </p:blipFill>
        <p:spPr>
          <a:xfrm>
            <a:off x="4226054" y="2038160"/>
            <a:ext cx="7610856" cy="4281107"/>
          </a:xfrm>
          <a:prstGeom prst="rect">
            <a:avLst/>
          </a:prstGeom>
        </p:spPr>
      </p:pic>
      <p:sp>
        <p:nvSpPr>
          <p:cNvPr id="4" name="TextBox 3">
            <a:extLst>
              <a:ext uri="{FF2B5EF4-FFF2-40B4-BE49-F238E27FC236}">
                <a16:creationId xmlns:a16="http://schemas.microsoft.com/office/drawing/2014/main" id="{9BB1E456-7EBB-D51D-CAB2-DE69127C4C4C}"/>
              </a:ext>
            </a:extLst>
          </p:cNvPr>
          <p:cNvSpPr txBox="1"/>
          <p:nvPr/>
        </p:nvSpPr>
        <p:spPr>
          <a:xfrm>
            <a:off x="466344" y="1690688"/>
            <a:ext cx="3685032" cy="5062924"/>
          </a:xfrm>
          <a:prstGeom prst="rect">
            <a:avLst/>
          </a:prstGeom>
          <a:noFill/>
        </p:spPr>
        <p:txBody>
          <a:bodyPr wrap="square" rtlCol="0">
            <a:spAutoFit/>
          </a:bodyPr>
          <a:lstStyle/>
          <a:p>
            <a:pPr algn="l">
              <a:buFont typeface="+mj-lt"/>
              <a:buAutoNum type="arabicPeriod"/>
            </a:pPr>
            <a:r>
              <a:rPr lang="en-US" sz="1700" b="0" i="0" dirty="0">
                <a:effectLst/>
                <a:cs typeface="Calibri Light" panose="020F0302020204030204" pitchFamily="34" charset="0"/>
              </a:rPr>
              <a:t>To summarize a large amount of data where the goal is to see patterns. In our example above, the observable pattern is that all the variables highly correlate with each other.</a:t>
            </a:r>
          </a:p>
          <a:p>
            <a:pPr algn="l">
              <a:buFont typeface="+mj-lt"/>
              <a:buAutoNum type="arabicPeriod"/>
            </a:pPr>
            <a:r>
              <a:rPr lang="en-US" sz="1700" b="0" i="0" dirty="0">
                <a:effectLst/>
                <a:cs typeface="Calibri Light" panose="020F0302020204030204" pitchFamily="34" charset="0"/>
              </a:rPr>
              <a:t>To input into other analyses. For example, people commonly use correlation matrixes as inputs for exploratory factor analysis, confirmatory factor analysis, structural equation models, and linear regression when excluding missing values pairwise.</a:t>
            </a:r>
          </a:p>
          <a:p>
            <a:pPr algn="l">
              <a:buFont typeface="+mj-lt"/>
              <a:buAutoNum type="arabicPeriod"/>
            </a:pPr>
            <a:r>
              <a:rPr lang="en-US" sz="1700" b="0" i="0" dirty="0">
                <a:effectLst/>
                <a:cs typeface="Calibri Light" panose="020F0302020204030204" pitchFamily="34" charset="0"/>
              </a:rPr>
              <a:t>As a diagnostic when checking other analyses. For example, with linear regression, a high amount of correlations suggests that the linear regression estimates will be unreliable</a:t>
            </a:r>
          </a:p>
          <a:p>
            <a:endParaRPr lang="en-US" sz="1700" dirty="0">
              <a:cs typeface="Calibri Light" panose="020F0302020204030204" pitchFamily="34" charset="0"/>
            </a:endParaRPr>
          </a:p>
        </p:txBody>
      </p:sp>
    </p:spTree>
    <p:extLst>
      <p:ext uri="{BB962C8B-B14F-4D97-AF65-F5344CB8AC3E}">
        <p14:creationId xmlns:p14="http://schemas.microsoft.com/office/powerpoint/2010/main" val="1233880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A627-D7A8-598E-8167-D9BB42DECB3F}"/>
              </a:ext>
            </a:extLst>
          </p:cNvPr>
          <p:cNvSpPr>
            <a:spLocks noGrp="1"/>
          </p:cNvSpPr>
          <p:nvPr>
            <p:ph type="title"/>
          </p:nvPr>
        </p:nvSpPr>
        <p:spPr>
          <a:xfrm>
            <a:off x="911352" y="575437"/>
            <a:ext cx="10515600" cy="1325563"/>
          </a:xfrm>
        </p:spPr>
        <p:txBody>
          <a:bodyPr/>
          <a:lstStyle/>
          <a:p>
            <a:r>
              <a:rPr lang="en-US" dirty="0"/>
              <a:t>Any other analysis based on data? :-</a:t>
            </a:r>
            <a:br>
              <a:rPr lang="en-US" dirty="0">
                <a:latin typeface="Inter"/>
              </a:rPr>
            </a:br>
            <a:endParaRPr lang="en-US" dirty="0"/>
          </a:p>
        </p:txBody>
      </p:sp>
      <p:sp>
        <p:nvSpPr>
          <p:cNvPr id="3" name="Content Placeholder 2">
            <a:extLst>
              <a:ext uri="{FF2B5EF4-FFF2-40B4-BE49-F238E27FC236}">
                <a16:creationId xmlns:a16="http://schemas.microsoft.com/office/drawing/2014/main" id="{3396F852-9036-9D19-01D4-7DA171BEEB0C}"/>
              </a:ext>
            </a:extLst>
          </p:cNvPr>
          <p:cNvSpPr>
            <a:spLocks noGrp="1"/>
          </p:cNvSpPr>
          <p:nvPr>
            <p:ph idx="1"/>
          </p:nvPr>
        </p:nvSpPr>
        <p:spPr>
          <a:xfrm>
            <a:off x="838200" y="1825625"/>
            <a:ext cx="6952488" cy="4351338"/>
          </a:xfrm>
        </p:spPr>
        <p:txBody>
          <a:bodyPr>
            <a:normAutofit/>
          </a:bodyPr>
          <a:lstStyle/>
          <a:p>
            <a:r>
              <a:rPr lang="en-US" sz="2000" b="0" i="0" dirty="0">
                <a:solidFill>
                  <a:srgbClr val="111111"/>
                </a:solidFill>
                <a:effectLst/>
              </a:rPr>
              <a:t>We can further do in-depth predictive analysis on the raw data given to us. Its not always accurate but can give us the competitive edge we need in todays world.</a:t>
            </a:r>
          </a:p>
          <a:p>
            <a:r>
              <a:rPr lang="en-US" sz="2000" b="0" i="0" dirty="0">
                <a:solidFill>
                  <a:srgbClr val="111111"/>
                </a:solidFill>
                <a:effectLst/>
              </a:rPr>
              <a:t>predictive analysis is where many organizations begin show signs of difficulty. Some companies do not have the manpower to implement predictive analysis in every place they desire. Others are not yet willing to invest in analysis teams across every department or not prepared to educate current teams.</a:t>
            </a:r>
          </a:p>
          <a:p>
            <a:r>
              <a:rPr lang="en-US" sz="2000" dirty="0"/>
              <a:t>Risk assessment and Sales forecasting analysis can be done from the data.</a:t>
            </a:r>
          </a:p>
          <a:p>
            <a:r>
              <a:rPr lang="en-US" sz="2000" dirty="0"/>
              <a:t>Use of advanced algorithms and scripts require time and manpower and hence this case study is limited to much more traditional and simpler approaches used in day to day life by a common data analyst. </a:t>
            </a:r>
          </a:p>
          <a:p>
            <a:endParaRPr lang="en-US" sz="2000" b="0" i="0" dirty="0">
              <a:solidFill>
                <a:srgbClr val="111111"/>
              </a:solidFill>
              <a:effectLst/>
            </a:endParaRPr>
          </a:p>
          <a:p>
            <a:endParaRPr lang="en-US" sz="2000" dirty="0"/>
          </a:p>
        </p:txBody>
      </p:sp>
      <p:pic>
        <p:nvPicPr>
          <p:cNvPr id="5" name="Picture 4">
            <a:extLst>
              <a:ext uri="{FF2B5EF4-FFF2-40B4-BE49-F238E27FC236}">
                <a16:creationId xmlns:a16="http://schemas.microsoft.com/office/drawing/2014/main" id="{0D6F11EC-472A-3375-AF8B-DE095A762AD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19288" y="1443998"/>
            <a:ext cx="3480816" cy="2217825"/>
          </a:xfrm>
          <a:prstGeom prst="rect">
            <a:avLst/>
          </a:prstGeom>
        </p:spPr>
      </p:pic>
      <p:pic>
        <p:nvPicPr>
          <p:cNvPr id="8" name="Picture 7">
            <a:extLst>
              <a:ext uri="{FF2B5EF4-FFF2-40B4-BE49-F238E27FC236}">
                <a16:creationId xmlns:a16="http://schemas.microsoft.com/office/drawing/2014/main" id="{1E5B6792-080F-0F9F-8A8F-5BCDD47BBF7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19288" y="3848088"/>
            <a:ext cx="3548520" cy="2217825"/>
          </a:xfrm>
          <a:prstGeom prst="rect">
            <a:avLst/>
          </a:prstGeom>
        </p:spPr>
      </p:pic>
      <p:sp>
        <p:nvSpPr>
          <p:cNvPr id="9" name="TextBox 8">
            <a:extLst>
              <a:ext uri="{FF2B5EF4-FFF2-40B4-BE49-F238E27FC236}">
                <a16:creationId xmlns:a16="http://schemas.microsoft.com/office/drawing/2014/main" id="{852AC42A-A125-7D84-AB88-DE45684139B2}"/>
              </a:ext>
            </a:extLst>
          </p:cNvPr>
          <p:cNvSpPr txBox="1"/>
          <p:nvPr/>
        </p:nvSpPr>
        <p:spPr>
          <a:xfrm>
            <a:off x="759600" y="7008000"/>
            <a:ext cx="10972800" cy="230832"/>
          </a:xfrm>
          <a:prstGeom prst="rect">
            <a:avLst/>
          </a:prstGeom>
          <a:noFill/>
        </p:spPr>
        <p:txBody>
          <a:bodyPr wrap="square" rtlCol="0">
            <a:spAutoFit/>
          </a:bodyPr>
          <a:lstStyle/>
          <a:p>
            <a:r>
              <a:rPr lang="en-US" sz="900">
                <a:hlinkClick r:id="rId5" tooltip="https://medium.com/saarthi-ai/how-to-escape-hype-and-unlock-the-true-value-of-data-science-b1a16f7332a2"/>
              </a:rPr>
              <a:t>This Photo</a:t>
            </a:r>
            <a:r>
              <a:rPr lang="en-US" sz="900"/>
              <a:t> by Unknown Author is licensed under </a:t>
            </a:r>
            <a:r>
              <a:rPr lang="en-US" sz="900">
                <a:hlinkClick r:id="rId6" tooltip="https://creativecommons.org/licenses/by-nc/3.0/"/>
              </a:rPr>
              <a:t>CC BY-NC</a:t>
            </a:r>
            <a:endParaRPr lang="en-US" sz="900"/>
          </a:p>
        </p:txBody>
      </p:sp>
    </p:spTree>
    <p:extLst>
      <p:ext uri="{BB962C8B-B14F-4D97-AF65-F5344CB8AC3E}">
        <p14:creationId xmlns:p14="http://schemas.microsoft.com/office/powerpoint/2010/main" val="3127282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78C00F-A391-4EF8-921B-57E644D3C47C}"/>
              </a:ext>
            </a:extLst>
          </p:cNvPr>
          <p:cNvSpPr/>
          <p:nvPr/>
        </p:nvSpPr>
        <p:spPr>
          <a:xfrm>
            <a:off x="11715750" y="0"/>
            <a:ext cx="476250" cy="6858000"/>
          </a:xfrm>
          <a:prstGeom prst="rect">
            <a:avLst/>
          </a:prstGeom>
          <a:gradFill>
            <a:gsLst>
              <a:gs pos="77000">
                <a:srgbClr val="FFC000"/>
              </a:gs>
              <a:gs pos="12000">
                <a:schemeClr val="accent4">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0A59B5C1-BFF1-40B9-BEEA-603AE33C8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72" y="6255400"/>
            <a:ext cx="1589547" cy="294487"/>
          </a:xfrm>
          <a:prstGeom prst="rect">
            <a:avLst/>
          </a:prstGeom>
        </p:spPr>
      </p:pic>
      <p:sp>
        <p:nvSpPr>
          <p:cNvPr id="6" name="TextBox 5">
            <a:extLst>
              <a:ext uri="{FF2B5EF4-FFF2-40B4-BE49-F238E27FC236}">
                <a16:creationId xmlns:a16="http://schemas.microsoft.com/office/drawing/2014/main" id="{0F5D3F31-07E6-4B43-82B6-BEB9FE3BB7FA}"/>
              </a:ext>
            </a:extLst>
          </p:cNvPr>
          <p:cNvSpPr txBox="1"/>
          <p:nvPr/>
        </p:nvSpPr>
        <p:spPr>
          <a:xfrm>
            <a:off x="2543180" y="351898"/>
            <a:ext cx="6115039" cy="461665"/>
          </a:xfrm>
          <a:prstGeom prst="rect">
            <a:avLst/>
          </a:prstGeom>
          <a:noFill/>
        </p:spPr>
        <p:txBody>
          <a:bodyPr wrap="square" rtlCol="0">
            <a:spAutoFit/>
          </a:bodyPr>
          <a:lstStyle/>
          <a:p>
            <a:pPr algn="ctr"/>
            <a:r>
              <a:rPr lang="en-US" sz="2400" b="1" u="sng" dirty="0">
                <a:latin typeface="+mj-lt"/>
              </a:rPr>
              <a:t>Final Conclusion of this case study: -</a:t>
            </a:r>
          </a:p>
        </p:txBody>
      </p:sp>
      <p:cxnSp>
        <p:nvCxnSpPr>
          <p:cNvPr id="7" name="Straight Connector 6">
            <a:extLst>
              <a:ext uri="{FF2B5EF4-FFF2-40B4-BE49-F238E27FC236}">
                <a16:creationId xmlns:a16="http://schemas.microsoft.com/office/drawing/2014/main" id="{D9F3DE95-A63B-4461-8A75-092FC31B0295}"/>
              </a:ext>
            </a:extLst>
          </p:cNvPr>
          <p:cNvCxnSpPr/>
          <p:nvPr/>
        </p:nvCxnSpPr>
        <p:spPr>
          <a:xfrm>
            <a:off x="5600700" y="0"/>
            <a:ext cx="0" cy="685800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8159846F-F5B5-4CEA-8387-19F543DC117A}"/>
              </a:ext>
            </a:extLst>
          </p:cNvPr>
          <p:cNvCxnSpPr/>
          <p:nvPr/>
        </p:nvCxnSpPr>
        <p:spPr>
          <a:xfrm>
            <a:off x="109728" y="809655"/>
            <a:ext cx="1171575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C99C6F8E-C73C-03BF-B433-FEB2932839E8}"/>
              </a:ext>
            </a:extLst>
          </p:cNvPr>
          <p:cNvSpPr txBox="1"/>
          <p:nvPr/>
        </p:nvSpPr>
        <p:spPr>
          <a:xfrm>
            <a:off x="338328" y="1298448"/>
            <a:ext cx="4910312" cy="3139321"/>
          </a:xfrm>
          <a:prstGeom prst="rect">
            <a:avLst/>
          </a:prstGeom>
          <a:noFill/>
        </p:spPr>
        <p:txBody>
          <a:bodyPr wrap="square" rtlCol="0">
            <a:spAutoFit/>
          </a:bodyPr>
          <a:lstStyle/>
          <a:p>
            <a:pPr algn="l" fontAlgn="base"/>
            <a:r>
              <a:rPr lang="en-US" b="0" i="0" u="none" strike="noStrike" dirty="0">
                <a:solidFill>
                  <a:srgbClr val="000000"/>
                </a:solidFill>
                <a:effectLst/>
              </a:rPr>
              <a:t>If you find yourself in the middle of the fierce eCommerce market battlefield, one of the main questions you should ask your team is: how do we stay ahead as an online retailer?</a:t>
            </a:r>
          </a:p>
          <a:p>
            <a:pPr algn="l" fontAlgn="base"/>
            <a:endParaRPr lang="en-US" b="0" i="0" u="none" strike="noStrike" dirty="0">
              <a:solidFill>
                <a:srgbClr val="000000"/>
              </a:solidFill>
              <a:effectLst/>
            </a:endParaRPr>
          </a:p>
          <a:p>
            <a:pPr algn="l" fontAlgn="base"/>
            <a:r>
              <a:rPr lang="en-US" b="0" i="0" u="none" strike="noStrike" dirty="0">
                <a:solidFill>
                  <a:srgbClr val="000000"/>
                </a:solidFill>
                <a:effectLst/>
              </a:rPr>
              <a:t>Creating a proper and efficient data infrastructure for E-Commerce analytics is definitely one of the ways you can acquire the information you need to make the right decisions and steer your business in the right direction.</a:t>
            </a:r>
          </a:p>
          <a:p>
            <a:endParaRPr lang="en-US" dirty="0"/>
          </a:p>
        </p:txBody>
      </p:sp>
      <p:sp>
        <p:nvSpPr>
          <p:cNvPr id="9" name="TextBox 8">
            <a:extLst>
              <a:ext uri="{FF2B5EF4-FFF2-40B4-BE49-F238E27FC236}">
                <a16:creationId xmlns:a16="http://schemas.microsoft.com/office/drawing/2014/main" id="{19C290D6-0408-CAFC-69D5-C4459C7AEF4A}"/>
              </a:ext>
            </a:extLst>
          </p:cNvPr>
          <p:cNvSpPr txBox="1"/>
          <p:nvPr/>
        </p:nvSpPr>
        <p:spPr>
          <a:xfrm>
            <a:off x="5742432" y="1298448"/>
            <a:ext cx="4997176" cy="4801314"/>
          </a:xfrm>
          <a:prstGeom prst="rect">
            <a:avLst/>
          </a:prstGeom>
          <a:noFill/>
        </p:spPr>
        <p:txBody>
          <a:bodyPr wrap="square" rtlCol="0">
            <a:spAutoFit/>
          </a:bodyPr>
          <a:lstStyle/>
          <a:p>
            <a:pPr algn="l" fontAlgn="base"/>
            <a:r>
              <a:rPr lang="en-US" b="0" i="0" u="none" strike="noStrike" dirty="0">
                <a:solidFill>
                  <a:srgbClr val="000000"/>
                </a:solidFill>
                <a:effectLst/>
              </a:rPr>
              <a:t>Using an efficient and powerful data visualization tool, such as </a:t>
            </a:r>
            <a:r>
              <a:rPr lang="en-US" b="0" i="0" u="none" strike="noStrike" dirty="0">
                <a:solidFill>
                  <a:srgbClr val="EC6A2D"/>
                </a:solidFill>
                <a:effectLst/>
              </a:rPr>
              <a:t>Tableau</a:t>
            </a:r>
            <a:r>
              <a:rPr lang="en-US" b="0" i="0" u="none" strike="noStrike" dirty="0">
                <a:solidFill>
                  <a:srgbClr val="000000"/>
                </a:solidFill>
                <a:effectLst/>
              </a:rPr>
              <a:t>, can simplify and shorten the path that our data needs to take to become useful insights. </a:t>
            </a:r>
          </a:p>
          <a:p>
            <a:pPr algn="l" fontAlgn="base"/>
            <a:endParaRPr lang="en-US" dirty="0">
              <a:solidFill>
                <a:srgbClr val="000000"/>
              </a:solidFill>
            </a:endParaRPr>
          </a:p>
          <a:p>
            <a:pPr algn="l" fontAlgn="base"/>
            <a:r>
              <a:rPr lang="en-US" b="0" i="0" u="none" strike="noStrike" dirty="0">
                <a:solidFill>
                  <a:srgbClr val="000000"/>
                </a:solidFill>
                <a:effectLst/>
              </a:rPr>
              <a:t>The earlier we start this journey, the sooner we will reach a point where we know more than our competitors, and can outplay them in this tough game of life and business. I hope that this case study helped us to understand what all is needed to establish a successful E-commerce organization.</a:t>
            </a:r>
          </a:p>
          <a:p>
            <a:pPr algn="l" fontAlgn="base"/>
            <a:endParaRPr lang="en-US" dirty="0">
              <a:solidFill>
                <a:srgbClr val="000000"/>
              </a:solidFill>
            </a:endParaRPr>
          </a:p>
          <a:p>
            <a:pPr algn="l" fontAlgn="base"/>
            <a:r>
              <a:rPr lang="en-US" b="0" i="0" u="none" strike="noStrike" dirty="0">
                <a:solidFill>
                  <a:srgbClr val="000000"/>
                </a:solidFill>
                <a:effectLst/>
              </a:rPr>
              <a:t>Although this case study has some limitations and is only a brief outline of what all insights we can gather from simple raw data. </a:t>
            </a:r>
            <a:r>
              <a:rPr lang="en-US" dirty="0">
                <a:solidFill>
                  <a:srgbClr val="000000"/>
                </a:solidFill>
              </a:rPr>
              <a:t>It can still be used </a:t>
            </a:r>
            <a:r>
              <a:rPr lang="en-US" b="0" i="0" u="none" strike="noStrike" dirty="0">
                <a:solidFill>
                  <a:srgbClr val="000000"/>
                </a:solidFill>
                <a:effectLst/>
              </a:rPr>
              <a:t>to increase the efficiency and growth of our company, by working &amp; improving on specific areas.</a:t>
            </a:r>
          </a:p>
        </p:txBody>
      </p:sp>
    </p:spTree>
    <p:extLst>
      <p:ext uri="{BB962C8B-B14F-4D97-AF65-F5344CB8AC3E}">
        <p14:creationId xmlns:p14="http://schemas.microsoft.com/office/powerpoint/2010/main" val="3156534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78C00F-A391-4EF8-921B-57E644D3C47C}"/>
              </a:ext>
            </a:extLst>
          </p:cNvPr>
          <p:cNvSpPr/>
          <p:nvPr/>
        </p:nvSpPr>
        <p:spPr>
          <a:xfrm>
            <a:off x="11715750" y="0"/>
            <a:ext cx="476250" cy="6858000"/>
          </a:xfrm>
          <a:prstGeom prst="rect">
            <a:avLst/>
          </a:prstGeom>
          <a:gradFill>
            <a:gsLst>
              <a:gs pos="77000">
                <a:srgbClr val="FFC000"/>
              </a:gs>
              <a:gs pos="12000">
                <a:schemeClr val="accent4">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0A59B5C1-BFF1-40B9-BEEA-603AE33C8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72" y="6255400"/>
            <a:ext cx="1589547" cy="294487"/>
          </a:xfrm>
          <a:prstGeom prst="rect">
            <a:avLst/>
          </a:prstGeom>
        </p:spPr>
      </p:pic>
      <p:cxnSp>
        <p:nvCxnSpPr>
          <p:cNvPr id="8" name="Straight Connector 7">
            <a:extLst>
              <a:ext uri="{FF2B5EF4-FFF2-40B4-BE49-F238E27FC236}">
                <a16:creationId xmlns:a16="http://schemas.microsoft.com/office/drawing/2014/main" id="{8159846F-F5B5-4CEA-8387-19F543DC117A}"/>
              </a:ext>
            </a:extLst>
          </p:cNvPr>
          <p:cNvCxnSpPr/>
          <p:nvPr/>
        </p:nvCxnSpPr>
        <p:spPr>
          <a:xfrm>
            <a:off x="109728" y="809655"/>
            <a:ext cx="1171575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Rectangle 2">
            <a:extLst>
              <a:ext uri="{FF2B5EF4-FFF2-40B4-BE49-F238E27FC236}">
                <a16:creationId xmlns:a16="http://schemas.microsoft.com/office/drawing/2014/main" id="{0B723773-1F36-3DD4-ACFF-FFA6637C92AF}"/>
              </a:ext>
            </a:extLst>
          </p:cNvPr>
          <p:cNvSpPr/>
          <p:nvPr/>
        </p:nvSpPr>
        <p:spPr>
          <a:xfrm>
            <a:off x="2397252" y="2967335"/>
            <a:ext cx="7397496"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 </a:t>
            </a:r>
          </a:p>
        </p:txBody>
      </p:sp>
    </p:spTree>
    <p:extLst>
      <p:ext uri="{BB962C8B-B14F-4D97-AF65-F5344CB8AC3E}">
        <p14:creationId xmlns:p14="http://schemas.microsoft.com/office/powerpoint/2010/main" val="29969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78C00F-A391-4EF8-921B-57E644D3C47C}"/>
              </a:ext>
            </a:extLst>
          </p:cNvPr>
          <p:cNvSpPr/>
          <p:nvPr/>
        </p:nvSpPr>
        <p:spPr>
          <a:xfrm>
            <a:off x="11715750" y="0"/>
            <a:ext cx="476250" cy="6858000"/>
          </a:xfrm>
          <a:prstGeom prst="rect">
            <a:avLst/>
          </a:prstGeom>
          <a:gradFill>
            <a:gsLst>
              <a:gs pos="77000">
                <a:srgbClr val="FFC000"/>
              </a:gs>
              <a:gs pos="12000">
                <a:schemeClr val="accent4">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689079-7F48-4819-9349-AFF6033E0141}"/>
              </a:ext>
            </a:extLst>
          </p:cNvPr>
          <p:cNvSpPr txBox="1"/>
          <p:nvPr/>
        </p:nvSpPr>
        <p:spPr>
          <a:xfrm>
            <a:off x="257183" y="210154"/>
            <a:ext cx="5600692" cy="400110"/>
          </a:xfrm>
          <a:prstGeom prst="rect">
            <a:avLst/>
          </a:prstGeom>
          <a:noFill/>
        </p:spPr>
        <p:txBody>
          <a:bodyPr wrap="square" rtlCol="0">
            <a:spAutoFit/>
          </a:bodyPr>
          <a:lstStyle/>
          <a:p>
            <a:pPr algn="ctr"/>
            <a:r>
              <a:rPr lang="en-US" sz="2000" b="1" u="sng" dirty="0"/>
              <a:t>Understanding of the problem statement</a:t>
            </a:r>
          </a:p>
        </p:txBody>
      </p:sp>
      <p:cxnSp>
        <p:nvCxnSpPr>
          <p:cNvPr id="11" name="Straight Connector 10">
            <a:extLst>
              <a:ext uri="{FF2B5EF4-FFF2-40B4-BE49-F238E27FC236}">
                <a16:creationId xmlns:a16="http://schemas.microsoft.com/office/drawing/2014/main" id="{6EFEDE3C-09E8-47AB-A40A-ED9C56067D72}"/>
              </a:ext>
            </a:extLst>
          </p:cNvPr>
          <p:cNvCxnSpPr/>
          <p:nvPr/>
        </p:nvCxnSpPr>
        <p:spPr>
          <a:xfrm>
            <a:off x="5857875" y="78400"/>
            <a:ext cx="0" cy="685800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F85F5668-6E78-48A7-9328-8FCC14FED185}"/>
              </a:ext>
            </a:extLst>
          </p:cNvPr>
          <p:cNvCxnSpPr/>
          <p:nvPr/>
        </p:nvCxnSpPr>
        <p:spPr>
          <a:xfrm>
            <a:off x="0" y="708223"/>
            <a:ext cx="1171575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Picture 13" descr="Background pattern&#10;&#10;Description automatically generated">
            <a:extLst>
              <a:ext uri="{FF2B5EF4-FFF2-40B4-BE49-F238E27FC236}">
                <a16:creationId xmlns:a16="http://schemas.microsoft.com/office/drawing/2014/main" id="{B0575BA6-C048-4B83-AF44-D10A9DF2C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72" y="6255400"/>
            <a:ext cx="1589547" cy="294487"/>
          </a:xfrm>
          <a:prstGeom prst="rect">
            <a:avLst/>
          </a:prstGeom>
        </p:spPr>
      </p:pic>
      <p:sp>
        <p:nvSpPr>
          <p:cNvPr id="3" name="TextBox 2">
            <a:extLst>
              <a:ext uri="{FF2B5EF4-FFF2-40B4-BE49-F238E27FC236}">
                <a16:creationId xmlns:a16="http://schemas.microsoft.com/office/drawing/2014/main" id="{6D038092-75C6-5009-7340-E1B56CBBB84A}"/>
              </a:ext>
            </a:extLst>
          </p:cNvPr>
          <p:cNvSpPr txBox="1"/>
          <p:nvPr/>
        </p:nvSpPr>
        <p:spPr>
          <a:xfrm>
            <a:off x="381760" y="847080"/>
            <a:ext cx="4965190" cy="5632311"/>
          </a:xfrm>
          <a:prstGeom prst="rect">
            <a:avLst/>
          </a:prstGeom>
          <a:noFill/>
        </p:spPr>
        <p:txBody>
          <a:bodyPr wrap="square" rtlCol="0">
            <a:spAutoFit/>
          </a:bodyPr>
          <a:lstStyle/>
          <a:p>
            <a:pPr lvl="1" fontAlgn="base"/>
            <a:r>
              <a:rPr lang="en-US" dirty="0"/>
              <a:t>We were given an e-commerce sales dataset with 3 csv files – </a:t>
            </a:r>
          </a:p>
          <a:p>
            <a:pPr lvl="1" fontAlgn="base"/>
            <a:r>
              <a:rPr lang="en-US" b="0" i="0" dirty="0">
                <a:effectLst/>
              </a:rPr>
              <a:t>1.</a:t>
            </a:r>
            <a:r>
              <a:rPr lang="en-US" b="0" i="0" u="sng" dirty="0">
                <a:effectLst/>
              </a:rPr>
              <a:t>List of Orders </a:t>
            </a:r>
            <a:r>
              <a:rPr lang="en-US" b="0" i="0" dirty="0">
                <a:effectLst/>
              </a:rPr>
              <a:t>- This dataset contains purchase information. The information includes ID, Date of Purchase and customer details</a:t>
            </a:r>
          </a:p>
          <a:p>
            <a:pPr lvl="1" fontAlgn="base"/>
            <a:r>
              <a:rPr lang="en-US" b="0" i="0" dirty="0">
                <a:effectLst/>
              </a:rPr>
              <a:t>2.</a:t>
            </a:r>
            <a:r>
              <a:rPr lang="en-US" b="0" i="0" u="sng" dirty="0">
                <a:effectLst/>
              </a:rPr>
              <a:t>Order Details </a:t>
            </a:r>
            <a:r>
              <a:rPr lang="en-US" b="0" i="0" dirty="0">
                <a:effectLst/>
              </a:rPr>
              <a:t>- This dataset contains order ID, with the order price, quantity, profit, category and subcategory of product</a:t>
            </a:r>
          </a:p>
          <a:p>
            <a:pPr lvl="1" fontAlgn="base"/>
            <a:r>
              <a:rPr lang="en-US" b="0" i="0" dirty="0">
                <a:effectLst/>
              </a:rPr>
              <a:t>3.</a:t>
            </a:r>
            <a:r>
              <a:rPr lang="en-US" b="0" i="0" u="sng" dirty="0">
                <a:effectLst/>
              </a:rPr>
              <a:t>Sales target </a:t>
            </a:r>
            <a:r>
              <a:rPr lang="en-US" b="0" i="0" dirty="0">
                <a:effectLst/>
              </a:rPr>
              <a:t>- This dataset contains sales target amount and date for each product category</a:t>
            </a:r>
          </a:p>
          <a:p>
            <a:pPr lvl="1" fontAlgn="base"/>
            <a:endParaRPr lang="en-US" dirty="0"/>
          </a:p>
          <a:p>
            <a:pPr lvl="1" fontAlgn="base"/>
            <a:r>
              <a:rPr lang="en-US" dirty="0"/>
              <a:t>Our Job ( acting as a business manager)  was to find out the key metrics as asked in the problem statement and analyze the data based on those key metrics. and then report our findings after thorough analysis of those metrics. </a:t>
            </a:r>
            <a:endParaRPr lang="en-US" b="0" i="0" dirty="0">
              <a:effectLst/>
            </a:endParaRPr>
          </a:p>
          <a:p>
            <a:endParaRPr lang="en-US" dirty="0"/>
          </a:p>
        </p:txBody>
      </p:sp>
      <p:sp>
        <p:nvSpPr>
          <p:cNvPr id="4" name="TextBox 3">
            <a:extLst>
              <a:ext uri="{FF2B5EF4-FFF2-40B4-BE49-F238E27FC236}">
                <a16:creationId xmlns:a16="http://schemas.microsoft.com/office/drawing/2014/main" id="{76251C8A-6414-5934-EECC-40E873B1F6AD}"/>
              </a:ext>
            </a:extLst>
          </p:cNvPr>
          <p:cNvSpPr txBox="1"/>
          <p:nvPr/>
        </p:nvSpPr>
        <p:spPr>
          <a:xfrm>
            <a:off x="5961887" y="917576"/>
            <a:ext cx="5605259" cy="5586145"/>
          </a:xfrm>
          <a:prstGeom prst="rect">
            <a:avLst/>
          </a:prstGeom>
          <a:noFill/>
        </p:spPr>
        <p:txBody>
          <a:bodyPr wrap="square" rtlCol="0">
            <a:spAutoFit/>
          </a:bodyPr>
          <a:lstStyle/>
          <a:p>
            <a:pPr marL="285750" indent="-285750">
              <a:buFont typeface="Arial" panose="020B0604020202020204" pitchFamily="34" charset="0"/>
              <a:buChar char="•"/>
            </a:pPr>
            <a:r>
              <a:rPr lang="en-US" sz="1700" b="1" dirty="0"/>
              <a:t>Sales Trend Analysis</a:t>
            </a:r>
            <a:r>
              <a:rPr lang="en-US" sz="1700" dirty="0"/>
              <a:t> - Trend analysis is to find patterns in data, such as ups &amp; downs. A “trend” is an upwards or downwards shift in a data set over time. Bring out below analysis under Trend Analysis</a:t>
            </a:r>
          </a:p>
          <a:p>
            <a:pPr marL="742950" lvl="1" indent="-285750">
              <a:buFont typeface="Arial" panose="020B0604020202020204" pitchFamily="34" charset="0"/>
              <a:buChar char="•"/>
            </a:pPr>
            <a:r>
              <a:rPr lang="en-US" sz="1700" dirty="0">
                <a:solidFill>
                  <a:schemeClr val="accent1"/>
                </a:solidFill>
              </a:rPr>
              <a:t>Profit over a period (monthly)</a:t>
            </a:r>
          </a:p>
          <a:p>
            <a:pPr marL="742950" lvl="1" indent="-285750">
              <a:buFont typeface="Arial" panose="020B0604020202020204" pitchFamily="34" charset="0"/>
              <a:buChar char="•"/>
            </a:pPr>
            <a:r>
              <a:rPr lang="en-US" sz="1700" dirty="0">
                <a:solidFill>
                  <a:schemeClr val="accent1"/>
                </a:solidFill>
              </a:rPr>
              <a:t>Profit Trend Analysis</a:t>
            </a:r>
          </a:p>
          <a:p>
            <a:pPr marL="742950" lvl="1" indent="-285750">
              <a:buFont typeface="Arial" panose="020B0604020202020204" pitchFamily="34" charset="0"/>
              <a:buChar char="•"/>
            </a:pPr>
            <a:r>
              <a:rPr lang="en-US" sz="1700" dirty="0">
                <a:solidFill>
                  <a:schemeClr val="accent1"/>
                </a:solidFill>
              </a:rPr>
              <a:t>Profit by State</a:t>
            </a:r>
          </a:p>
          <a:p>
            <a:pPr marL="742950" lvl="1" indent="-285750">
              <a:buFont typeface="Arial" panose="020B0604020202020204" pitchFamily="34" charset="0"/>
              <a:buChar char="•"/>
            </a:pPr>
            <a:r>
              <a:rPr lang="en-US" sz="1700" dirty="0">
                <a:solidFill>
                  <a:schemeClr val="accent1"/>
                </a:solidFill>
              </a:rPr>
              <a:t>Which customer need to be focused </a:t>
            </a:r>
          </a:p>
          <a:p>
            <a:pPr marL="742950" lvl="1" indent="-285750">
              <a:buFont typeface="Arial" panose="020B0604020202020204" pitchFamily="34" charset="0"/>
              <a:buChar char="•"/>
            </a:pPr>
            <a:r>
              <a:rPr lang="en-US" sz="1700" dirty="0">
                <a:solidFill>
                  <a:schemeClr val="accent1"/>
                </a:solidFill>
              </a:rPr>
              <a:t>Which category/sub-category contributing more to the company</a:t>
            </a:r>
          </a:p>
          <a:p>
            <a:pPr marL="742950" lvl="1"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b="1" dirty="0"/>
              <a:t>Sales Target Analysis</a:t>
            </a:r>
            <a:r>
              <a:rPr lang="en-US" sz="1700" dirty="0"/>
              <a:t> - </a:t>
            </a:r>
            <a:r>
              <a:rPr lang="en-US" sz="1700" b="0" i="0" dirty="0">
                <a:effectLst/>
              </a:rPr>
              <a:t>A sales target is a goal set for a salesperson or sales department measured in revenue or units sold for a specific time.</a:t>
            </a:r>
          </a:p>
          <a:p>
            <a:pPr marL="742950" lvl="1" indent="-285750">
              <a:buFont typeface="Arial" panose="020B0604020202020204" pitchFamily="34" charset="0"/>
              <a:buChar char="•"/>
            </a:pPr>
            <a:r>
              <a:rPr lang="en-US" sz="1700" dirty="0"/>
              <a:t>Analyze Target and the Actual amount of Profits and find out which category meet the surpass the target</a:t>
            </a:r>
          </a:p>
          <a:p>
            <a:pPr marL="742950" lvl="1" indent="-285750">
              <a:buFont typeface="Arial" panose="020B0604020202020204" pitchFamily="34" charset="0"/>
              <a:buChar char="•"/>
            </a:pPr>
            <a:r>
              <a:rPr lang="en-US" sz="1700" dirty="0"/>
              <a:t>Which months did they hit the sales target?</a:t>
            </a:r>
          </a:p>
          <a:p>
            <a:pPr marL="285750" indent="-285750">
              <a:buFont typeface="Arial" panose="020B0604020202020204" pitchFamily="34" charset="0"/>
              <a:buChar char="•"/>
            </a:pPr>
            <a:r>
              <a:rPr lang="en-US" sz="1700" b="1" dirty="0"/>
              <a:t>If Any other analysis based on data</a:t>
            </a:r>
            <a:r>
              <a:rPr lang="en-US" sz="1700" dirty="0"/>
              <a:t>?</a:t>
            </a:r>
          </a:p>
          <a:p>
            <a:pPr marL="285750" indent="-285750">
              <a:buFont typeface="Arial" panose="020B0604020202020204" pitchFamily="34" charset="0"/>
              <a:buChar char="•"/>
            </a:pPr>
            <a:r>
              <a:rPr lang="en-US" sz="1700" b="1" dirty="0"/>
              <a:t>Correlation matrix for Order details?</a:t>
            </a:r>
          </a:p>
          <a:p>
            <a:pPr marL="285750" indent="-285750">
              <a:buFont typeface="Arial" panose="020B0604020202020204" pitchFamily="34" charset="0"/>
              <a:buChar char="•"/>
            </a:pPr>
            <a:r>
              <a:rPr lang="en-US" sz="1700" b="1" dirty="0">
                <a:solidFill>
                  <a:srgbClr val="FF0000"/>
                </a:solidFill>
              </a:rPr>
              <a:t>All these have been discussed in further sections of the report .</a:t>
            </a:r>
            <a:endParaRPr lang="en-US" sz="1700" dirty="0">
              <a:solidFill>
                <a:srgbClr val="FF0000"/>
              </a:solidFill>
            </a:endParaRPr>
          </a:p>
        </p:txBody>
      </p:sp>
      <p:sp>
        <p:nvSpPr>
          <p:cNvPr id="5" name="TextBox 4">
            <a:extLst>
              <a:ext uri="{FF2B5EF4-FFF2-40B4-BE49-F238E27FC236}">
                <a16:creationId xmlns:a16="http://schemas.microsoft.com/office/drawing/2014/main" id="{DC024702-87D6-2B26-BB6C-F56B132924CE}"/>
              </a:ext>
            </a:extLst>
          </p:cNvPr>
          <p:cNvSpPr txBox="1"/>
          <p:nvPr/>
        </p:nvSpPr>
        <p:spPr>
          <a:xfrm>
            <a:off x="6016178" y="223654"/>
            <a:ext cx="5496675" cy="369332"/>
          </a:xfrm>
          <a:prstGeom prst="rect">
            <a:avLst/>
          </a:prstGeom>
          <a:noFill/>
        </p:spPr>
        <p:txBody>
          <a:bodyPr wrap="square" rtlCol="0">
            <a:spAutoFit/>
          </a:bodyPr>
          <a:lstStyle/>
          <a:p>
            <a:r>
              <a:rPr lang="en-US" b="1" u="sng" dirty="0"/>
              <a:t>Key Metrics to be found and Analyzed : - </a:t>
            </a:r>
          </a:p>
        </p:txBody>
      </p:sp>
    </p:spTree>
    <p:extLst>
      <p:ext uri="{BB962C8B-B14F-4D97-AF65-F5344CB8AC3E}">
        <p14:creationId xmlns:p14="http://schemas.microsoft.com/office/powerpoint/2010/main" val="230216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78C00F-A391-4EF8-921B-57E644D3C47C}"/>
              </a:ext>
            </a:extLst>
          </p:cNvPr>
          <p:cNvSpPr/>
          <p:nvPr/>
        </p:nvSpPr>
        <p:spPr>
          <a:xfrm>
            <a:off x="11715750" y="0"/>
            <a:ext cx="476250" cy="6858000"/>
          </a:xfrm>
          <a:prstGeom prst="rect">
            <a:avLst/>
          </a:prstGeom>
          <a:gradFill>
            <a:gsLst>
              <a:gs pos="77000">
                <a:srgbClr val="FFC000"/>
              </a:gs>
              <a:gs pos="12000">
                <a:schemeClr val="accent4">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E07D85-EC9D-4B75-A990-E028B1B09BD3}"/>
              </a:ext>
            </a:extLst>
          </p:cNvPr>
          <p:cNvSpPr txBox="1"/>
          <p:nvPr/>
        </p:nvSpPr>
        <p:spPr>
          <a:xfrm>
            <a:off x="2385593" y="308113"/>
            <a:ext cx="6696355" cy="400110"/>
          </a:xfrm>
          <a:prstGeom prst="rect">
            <a:avLst/>
          </a:prstGeom>
          <a:noFill/>
        </p:spPr>
        <p:txBody>
          <a:bodyPr wrap="square" rtlCol="0">
            <a:spAutoFit/>
          </a:bodyPr>
          <a:lstStyle/>
          <a:p>
            <a:pPr algn="ctr"/>
            <a:r>
              <a:rPr lang="en-US" sz="2000" dirty="0"/>
              <a:t>Approach </a:t>
            </a:r>
            <a:r>
              <a:rPr lang="en-US" sz="1200" dirty="0"/>
              <a:t>(</a:t>
            </a:r>
            <a:r>
              <a:rPr lang="en-US" sz="1200" u="none" strike="noStrike" dirty="0">
                <a:solidFill>
                  <a:srgbClr val="000000"/>
                </a:solidFill>
                <a:effectLst/>
                <a:latin typeface="Segoe UI" panose="020B0502040204020203" pitchFamily="34" charset="0"/>
              </a:rPr>
              <a:t>different approaches taken and algorithms)</a:t>
            </a:r>
            <a:endParaRPr lang="en-US" sz="1200" dirty="0"/>
          </a:p>
        </p:txBody>
      </p:sp>
      <p:cxnSp>
        <p:nvCxnSpPr>
          <p:cNvPr id="11" name="Straight Connector 10">
            <a:extLst>
              <a:ext uri="{FF2B5EF4-FFF2-40B4-BE49-F238E27FC236}">
                <a16:creationId xmlns:a16="http://schemas.microsoft.com/office/drawing/2014/main" id="{6EFEDE3C-09E8-47AB-A40A-ED9C56067D72}"/>
              </a:ext>
            </a:extLst>
          </p:cNvPr>
          <p:cNvCxnSpPr/>
          <p:nvPr/>
        </p:nvCxnSpPr>
        <p:spPr>
          <a:xfrm>
            <a:off x="5857875" y="78400"/>
            <a:ext cx="0" cy="685800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F85F5668-6E78-48A7-9328-8FCC14FED185}"/>
              </a:ext>
            </a:extLst>
          </p:cNvPr>
          <p:cNvCxnSpPr/>
          <p:nvPr/>
        </p:nvCxnSpPr>
        <p:spPr>
          <a:xfrm>
            <a:off x="0" y="708223"/>
            <a:ext cx="1171575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Picture 13" descr="Background pattern&#10;&#10;Description automatically generated">
            <a:extLst>
              <a:ext uri="{FF2B5EF4-FFF2-40B4-BE49-F238E27FC236}">
                <a16:creationId xmlns:a16="http://schemas.microsoft.com/office/drawing/2014/main" id="{B0575BA6-C048-4B83-AF44-D10A9DF2C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72" y="6255400"/>
            <a:ext cx="1589547" cy="294487"/>
          </a:xfrm>
          <a:prstGeom prst="rect">
            <a:avLst/>
          </a:prstGeom>
        </p:spPr>
      </p:pic>
      <p:sp>
        <p:nvSpPr>
          <p:cNvPr id="5" name="TextBox 4">
            <a:extLst>
              <a:ext uri="{FF2B5EF4-FFF2-40B4-BE49-F238E27FC236}">
                <a16:creationId xmlns:a16="http://schemas.microsoft.com/office/drawing/2014/main" id="{36E36DCC-8756-DEE3-EC19-9F703ACA2123}"/>
              </a:ext>
            </a:extLst>
          </p:cNvPr>
          <p:cNvSpPr txBox="1"/>
          <p:nvPr/>
        </p:nvSpPr>
        <p:spPr>
          <a:xfrm>
            <a:off x="173736" y="998574"/>
            <a:ext cx="5495532" cy="6186309"/>
          </a:xfrm>
          <a:prstGeom prst="rect">
            <a:avLst/>
          </a:prstGeom>
          <a:noFill/>
        </p:spPr>
        <p:txBody>
          <a:bodyPr wrap="square" rtlCol="0">
            <a:spAutoFit/>
          </a:bodyPr>
          <a:lstStyle/>
          <a:p>
            <a:r>
              <a:rPr lang="en-US" dirty="0"/>
              <a:t>Software’s Used :-  </a:t>
            </a:r>
            <a:r>
              <a:rPr lang="en-US" dirty="0">
                <a:solidFill>
                  <a:srgbClr val="00B050"/>
                </a:solidFill>
              </a:rPr>
              <a:t>MS Excel</a:t>
            </a:r>
            <a:r>
              <a:rPr lang="en-US" dirty="0"/>
              <a:t>, </a:t>
            </a:r>
            <a:r>
              <a:rPr lang="en-US" dirty="0">
                <a:solidFill>
                  <a:schemeClr val="accent1"/>
                </a:solidFill>
              </a:rPr>
              <a:t>My</a:t>
            </a:r>
            <a:r>
              <a:rPr lang="en-US" dirty="0">
                <a:solidFill>
                  <a:srgbClr val="FFC000"/>
                </a:solidFill>
              </a:rPr>
              <a:t>SQL </a:t>
            </a:r>
            <a:r>
              <a:rPr lang="en-US" dirty="0">
                <a:solidFill>
                  <a:schemeClr val="accent1"/>
                </a:solidFill>
              </a:rPr>
              <a:t>workbench</a:t>
            </a:r>
            <a:r>
              <a:rPr lang="en-US" dirty="0">
                <a:solidFill>
                  <a:srgbClr val="FFC000"/>
                </a:solidFill>
              </a:rPr>
              <a:t> </a:t>
            </a:r>
            <a:r>
              <a:rPr lang="en-US" dirty="0"/>
              <a:t>and </a:t>
            </a:r>
            <a:r>
              <a:rPr lang="en-US" dirty="0">
                <a:solidFill>
                  <a:srgbClr val="002060"/>
                </a:solidFill>
              </a:rPr>
              <a:t>Tableau </a:t>
            </a:r>
            <a:r>
              <a:rPr lang="en-US" dirty="0"/>
              <a:t>(Majorly used)  </a:t>
            </a:r>
          </a:p>
          <a:p>
            <a:endParaRPr lang="en-US" dirty="0">
              <a:solidFill>
                <a:srgbClr val="0070C0"/>
              </a:solidFill>
            </a:endParaRPr>
          </a:p>
          <a:p>
            <a:r>
              <a:rPr lang="en-US" dirty="0"/>
              <a:t>-The first and most important task when we start to analyze data is </a:t>
            </a:r>
            <a:r>
              <a:rPr lang="en-US" u="sng" dirty="0"/>
              <a:t>Data cleaning</a:t>
            </a:r>
            <a:r>
              <a:rPr lang="en-US" dirty="0"/>
              <a:t>. I cleaned the data using the help of above mentioned software’s. </a:t>
            </a:r>
          </a:p>
          <a:p>
            <a:r>
              <a:rPr lang="en-US" dirty="0"/>
              <a:t>-Searched for duplicate values, irrelevant observations, structural errors or missing data in the given data set.</a:t>
            </a:r>
          </a:p>
          <a:p>
            <a:r>
              <a:rPr lang="en-US" dirty="0"/>
              <a:t>-Standardized all the dates by changing there format into one single uniform format using excel. the ListOfOrders.csv file so that there wont be any confusion in the further steps.</a:t>
            </a:r>
          </a:p>
          <a:p>
            <a:r>
              <a:rPr lang="en-US" dirty="0"/>
              <a:t>- Imported the data to MySQL workbench </a:t>
            </a:r>
          </a:p>
          <a:p>
            <a:r>
              <a:rPr lang="en-US" dirty="0"/>
              <a:t>-Profit was given as negative at many places, obviously any company wont be selling there products at negative profits. So I considered this as a flaw in the data. Fixed this inconsistency by adding a constraint that profit needs to be at least 1 or greater.</a:t>
            </a:r>
          </a:p>
          <a:p>
            <a:endParaRPr lang="en-US" dirty="0"/>
          </a:p>
          <a:p>
            <a:endParaRPr lang="en-US" dirty="0"/>
          </a:p>
          <a:p>
            <a:endParaRPr lang="en-US" dirty="0"/>
          </a:p>
          <a:p>
            <a:pPr marL="342900" indent="-342900">
              <a:buFont typeface="+mj-lt"/>
              <a:buAutoNum type="arabicPeriod"/>
            </a:pPr>
            <a:endParaRPr lang="en-US" dirty="0">
              <a:solidFill>
                <a:srgbClr val="0070C0"/>
              </a:solidFill>
            </a:endParaRPr>
          </a:p>
        </p:txBody>
      </p:sp>
      <p:pic>
        <p:nvPicPr>
          <p:cNvPr id="12" name="Picture 11">
            <a:extLst>
              <a:ext uri="{FF2B5EF4-FFF2-40B4-BE49-F238E27FC236}">
                <a16:creationId xmlns:a16="http://schemas.microsoft.com/office/drawing/2014/main" id="{14749521-68EF-0DEE-BB68-D850F9EF7B88}"/>
              </a:ext>
            </a:extLst>
          </p:cNvPr>
          <p:cNvPicPr>
            <a:picLocks noChangeAspect="1"/>
          </p:cNvPicPr>
          <p:nvPr/>
        </p:nvPicPr>
        <p:blipFill>
          <a:blip r:embed="rId3"/>
          <a:stretch>
            <a:fillRect/>
          </a:stretch>
        </p:blipFill>
        <p:spPr>
          <a:xfrm>
            <a:off x="5951665" y="1834229"/>
            <a:ext cx="5670295" cy="3189541"/>
          </a:xfrm>
          <a:prstGeom prst="rect">
            <a:avLst/>
          </a:prstGeom>
        </p:spPr>
      </p:pic>
      <p:sp>
        <p:nvSpPr>
          <p:cNvPr id="8" name="TextBox 7">
            <a:extLst>
              <a:ext uri="{FF2B5EF4-FFF2-40B4-BE49-F238E27FC236}">
                <a16:creationId xmlns:a16="http://schemas.microsoft.com/office/drawing/2014/main" id="{DFE1F08B-29AC-82DB-FD4F-AE06DE4CB6E3}"/>
              </a:ext>
            </a:extLst>
          </p:cNvPr>
          <p:cNvSpPr txBox="1"/>
          <p:nvPr/>
        </p:nvSpPr>
        <p:spPr>
          <a:xfrm>
            <a:off x="5911584" y="739000"/>
            <a:ext cx="5642927" cy="369332"/>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Converted dates to a standardized format : - </a:t>
            </a:r>
          </a:p>
        </p:txBody>
      </p:sp>
    </p:spTree>
    <p:extLst>
      <p:ext uri="{BB962C8B-B14F-4D97-AF65-F5344CB8AC3E}">
        <p14:creationId xmlns:p14="http://schemas.microsoft.com/office/powerpoint/2010/main" val="1069829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C0A8BE-4A55-58ED-B21A-66E988D5316C}"/>
              </a:ext>
            </a:extLst>
          </p:cNvPr>
          <p:cNvSpPr>
            <a:spLocks noGrp="1"/>
          </p:cNvSpPr>
          <p:nvPr>
            <p:ph idx="1"/>
          </p:nvPr>
        </p:nvSpPr>
        <p:spPr>
          <a:xfrm>
            <a:off x="1021080" y="914399"/>
            <a:ext cx="4520179" cy="5138924"/>
          </a:xfrm>
        </p:spPr>
        <p:txBody>
          <a:bodyPr>
            <a:normAutofit/>
          </a:bodyPr>
          <a:lstStyle/>
          <a:p>
            <a:r>
              <a:rPr lang="en-US" sz="1800" dirty="0">
                <a:latin typeface="Calibri" panose="020F0502020204030204" pitchFamily="34" charset="0"/>
                <a:ea typeface="Calibri" panose="020F0502020204030204" pitchFamily="34" charset="0"/>
                <a:cs typeface="Times New Roman" panose="02020603050405020304" pitchFamily="18" charset="0"/>
              </a:rPr>
              <a:t>Some dates were given in wrong formats.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Profit at least needs to be 1 or greater.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One thing I was wondering, if the order ID , Category and Subcategory are same then why are the profit and quantity values differing. This can be a case of inconsistency in the dataset which needs to be cleaned. </a:t>
            </a:r>
          </a:p>
          <a:p>
            <a:r>
              <a:rPr lang="en-US" sz="1800" dirty="0"/>
              <a:t>Using MySQL workbench to further clean and organize the data given :-</a:t>
            </a:r>
          </a:p>
          <a:p>
            <a:r>
              <a:rPr lang="en-US" sz="1800" dirty="0"/>
              <a:t>.</a:t>
            </a:r>
          </a:p>
          <a:p>
            <a:r>
              <a:rPr lang="en-US" sz="1800" dirty="0"/>
              <a:t>.</a:t>
            </a:r>
          </a:p>
          <a:p>
            <a:r>
              <a:rPr lang="en-US" sz="1800" dirty="0"/>
              <a:t>.</a:t>
            </a:r>
          </a:p>
          <a:p>
            <a:r>
              <a:rPr lang="en-US" sz="1800" dirty="0"/>
              <a:t>.</a:t>
            </a:r>
          </a:p>
          <a:p>
            <a:r>
              <a:rPr lang="en-US" sz="1800" dirty="0"/>
              <a:t>After this exported the data to Tableau for finding key metrics and gaining potential insights about the business.</a:t>
            </a:r>
          </a:p>
        </p:txBody>
      </p:sp>
      <p:pic>
        <p:nvPicPr>
          <p:cNvPr id="4" name="Content Placeholder 3">
            <a:extLst>
              <a:ext uri="{FF2B5EF4-FFF2-40B4-BE49-F238E27FC236}">
                <a16:creationId xmlns:a16="http://schemas.microsoft.com/office/drawing/2014/main" id="{0E18681A-A37E-2FC3-C6EA-D936D16FF8C2}"/>
              </a:ext>
            </a:extLst>
          </p:cNvPr>
          <p:cNvPicPr>
            <a:picLocks noChangeAspect="1"/>
          </p:cNvPicPr>
          <p:nvPr/>
        </p:nvPicPr>
        <p:blipFill>
          <a:blip r:embed="rId2"/>
          <a:stretch>
            <a:fillRect/>
          </a:stretch>
        </p:blipFill>
        <p:spPr>
          <a:xfrm>
            <a:off x="6174491" y="1815904"/>
            <a:ext cx="5364956" cy="3185864"/>
          </a:xfrm>
          <a:prstGeom prst="rect">
            <a:avLst/>
          </a:prstGeom>
        </p:spPr>
      </p:pic>
      <p:cxnSp>
        <p:nvCxnSpPr>
          <p:cNvPr id="5" name="Straight Connector 4">
            <a:extLst>
              <a:ext uri="{FF2B5EF4-FFF2-40B4-BE49-F238E27FC236}">
                <a16:creationId xmlns:a16="http://schemas.microsoft.com/office/drawing/2014/main" id="{72FCC5B6-FF89-FE9B-EF58-88D4A0DA3BB3}"/>
              </a:ext>
            </a:extLst>
          </p:cNvPr>
          <p:cNvCxnSpPr/>
          <p:nvPr/>
        </p:nvCxnSpPr>
        <p:spPr>
          <a:xfrm>
            <a:off x="0" y="708223"/>
            <a:ext cx="1171575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3B2DB20F-E068-3DBC-1DF0-FEEC1D9C92F3}"/>
              </a:ext>
            </a:extLst>
          </p:cNvPr>
          <p:cNvCxnSpPr/>
          <p:nvPr/>
        </p:nvCxnSpPr>
        <p:spPr>
          <a:xfrm>
            <a:off x="5857875" y="78400"/>
            <a:ext cx="0" cy="685800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TextBox 6">
            <a:extLst>
              <a:ext uri="{FF2B5EF4-FFF2-40B4-BE49-F238E27FC236}">
                <a16:creationId xmlns:a16="http://schemas.microsoft.com/office/drawing/2014/main" id="{D4FD1503-3C7B-EA36-E251-4E0CE68F086C}"/>
              </a:ext>
            </a:extLst>
          </p:cNvPr>
          <p:cNvSpPr txBox="1"/>
          <p:nvPr/>
        </p:nvSpPr>
        <p:spPr>
          <a:xfrm>
            <a:off x="257181" y="308113"/>
            <a:ext cx="5600694" cy="400110"/>
          </a:xfrm>
          <a:prstGeom prst="rect">
            <a:avLst/>
          </a:prstGeom>
          <a:noFill/>
        </p:spPr>
        <p:txBody>
          <a:bodyPr wrap="square" rtlCol="0">
            <a:spAutoFit/>
          </a:bodyPr>
          <a:lstStyle/>
          <a:p>
            <a:pPr algn="ctr"/>
            <a:r>
              <a:rPr lang="en-US" sz="2000" dirty="0"/>
              <a:t>Steps Taken </a:t>
            </a:r>
            <a:r>
              <a:rPr lang="en-US" sz="1200" dirty="0"/>
              <a:t>(flow of steps to solve the problem)</a:t>
            </a:r>
            <a:endParaRPr lang="en-US" sz="2000" dirty="0"/>
          </a:p>
        </p:txBody>
      </p:sp>
    </p:spTree>
    <p:extLst>
      <p:ext uri="{BB962C8B-B14F-4D97-AF65-F5344CB8AC3E}">
        <p14:creationId xmlns:p14="http://schemas.microsoft.com/office/powerpoint/2010/main" val="4035119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C0A8BE-4A55-58ED-B21A-66E988D5316C}"/>
              </a:ext>
            </a:extLst>
          </p:cNvPr>
          <p:cNvSpPr>
            <a:spLocks noGrp="1"/>
          </p:cNvSpPr>
          <p:nvPr>
            <p:ph idx="1"/>
          </p:nvPr>
        </p:nvSpPr>
        <p:spPr>
          <a:xfrm>
            <a:off x="1021080" y="914399"/>
            <a:ext cx="4520179" cy="4087369"/>
          </a:xfrm>
        </p:spPr>
        <p:txBody>
          <a:bodyPr/>
          <a:lstStyle/>
          <a:p>
            <a:r>
              <a:rPr lang="en-US" sz="1800" dirty="0"/>
              <a:t>Used Tableau to visualize and find key metrics : -</a:t>
            </a:r>
          </a:p>
        </p:txBody>
      </p:sp>
      <p:cxnSp>
        <p:nvCxnSpPr>
          <p:cNvPr id="5" name="Straight Connector 4">
            <a:extLst>
              <a:ext uri="{FF2B5EF4-FFF2-40B4-BE49-F238E27FC236}">
                <a16:creationId xmlns:a16="http://schemas.microsoft.com/office/drawing/2014/main" id="{72FCC5B6-FF89-FE9B-EF58-88D4A0DA3BB3}"/>
              </a:ext>
            </a:extLst>
          </p:cNvPr>
          <p:cNvCxnSpPr/>
          <p:nvPr/>
        </p:nvCxnSpPr>
        <p:spPr>
          <a:xfrm>
            <a:off x="0" y="708223"/>
            <a:ext cx="1171575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3B2DB20F-E068-3DBC-1DF0-FEEC1D9C92F3}"/>
              </a:ext>
            </a:extLst>
          </p:cNvPr>
          <p:cNvCxnSpPr/>
          <p:nvPr/>
        </p:nvCxnSpPr>
        <p:spPr>
          <a:xfrm>
            <a:off x="5857875" y="78400"/>
            <a:ext cx="0" cy="685800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Content Placeholder 3">
            <a:extLst>
              <a:ext uri="{FF2B5EF4-FFF2-40B4-BE49-F238E27FC236}">
                <a16:creationId xmlns:a16="http://schemas.microsoft.com/office/drawing/2014/main" id="{0DDF1ED2-25E8-8237-954C-D4C843EFA542}"/>
              </a:ext>
            </a:extLst>
          </p:cNvPr>
          <p:cNvPicPr>
            <a:picLocks noChangeAspect="1"/>
          </p:cNvPicPr>
          <p:nvPr/>
        </p:nvPicPr>
        <p:blipFill>
          <a:blip r:embed="rId2"/>
          <a:stretch>
            <a:fillRect/>
          </a:stretch>
        </p:blipFill>
        <p:spPr>
          <a:xfrm>
            <a:off x="907852" y="2138110"/>
            <a:ext cx="4589831" cy="2581780"/>
          </a:xfrm>
          <a:prstGeom prst="rect">
            <a:avLst/>
          </a:prstGeom>
        </p:spPr>
      </p:pic>
      <p:pic>
        <p:nvPicPr>
          <p:cNvPr id="9" name="Picture 8">
            <a:extLst>
              <a:ext uri="{FF2B5EF4-FFF2-40B4-BE49-F238E27FC236}">
                <a16:creationId xmlns:a16="http://schemas.microsoft.com/office/drawing/2014/main" id="{13254BDA-E5FD-0CFC-44CD-DC8D5A11DECD}"/>
              </a:ext>
            </a:extLst>
          </p:cNvPr>
          <p:cNvPicPr>
            <a:picLocks noChangeAspect="1"/>
          </p:cNvPicPr>
          <p:nvPr/>
        </p:nvPicPr>
        <p:blipFill>
          <a:blip r:embed="rId3"/>
          <a:stretch>
            <a:fillRect/>
          </a:stretch>
        </p:blipFill>
        <p:spPr>
          <a:xfrm>
            <a:off x="6251449" y="931103"/>
            <a:ext cx="5288280" cy="2699059"/>
          </a:xfrm>
          <a:prstGeom prst="rect">
            <a:avLst/>
          </a:prstGeom>
        </p:spPr>
      </p:pic>
      <p:pic>
        <p:nvPicPr>
          <p:cNvPr id="10" name="Picture 9">
            <a:extLst>
              <a:ext uri="{FF2B5EF4-FFF2-40B4-BE49-F238E27FC236}">
                <a16:creationId xmlns:a16="http://schemas.microsoft.com/office/drawing/2014/main" id="{650D0AD0-D378-ABB1-B382-65AA3342714F}"/>
              </a:ext>
            </a:extLst>
          </p:cNvPr>
          <p:cNvPicPr>
            <a:picLocks noChangeAspect="1"/>
          </p:cNvPicPr>
          <p:nvPr/>
        </p:nvPicPr>
        <p:blipFill>
          <a:blip r:embed="rId3"/>
          <a:stretch>
            <a:fillRect/>
          </a:stretch>
        </p:blipFill>
        <p:spPr>
          <a:xfrm>
            <a:off x="6251448" y="3776481"/>
            <a:ext cx="5288275" cy="2788600"/>
          </a:xfrm>
          <a:prstGeom prst="rect">
            <a:avLst/>
          </a:prstGeom>
        </p:spPr>
      </p:pic>
    </p:spTree>
    <p:extLst>
      <p:ext uri="{BB962C8B-B14F-4D97-AF65-F5344CB8AC3E}">
        <p14:creationId xmlns:p14="http://schemas.microsoft.com/office/powerpoint/2010/main" val="2189140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358729-653D-5BE3-8EBA-C48FE025CAA4}"/>
              </a:ext>
            </a:extLst>
          </p:cNvPr>
          <p:cNvPicPr>
            <a:picLocks noGrp="1" noChangeAspect="1"/>
          </p:cNvPicPr>
          <p:nvPr>
            <p:ph idx="1"/>
          </p:nvPr>
        </p:nvPicPr>
        <p:blipFill>
          <a:blip r:embed="rId2"/>
          <a:stretch>
            <a:fillRect/>
          </a:stretch>
        </p:blipFill>
        <p:spPr>
          <a:xfrm>
            <a:off x="711200" y="521208"/>
            <a:ext cx="10769600" cy="6057900"/>
          </a:xfrm>
          <a:prstGeom prst="rect">
            <a:avLst/>
          </a:prstGeom>
        </p:spPr>
      </p:pic>
    </p:spTree>
    <p:extLst>
      <p:ext uri="{BB962C8B-B14F-4D97-AF65-F5344CB8AC3E}">
        <p14:creationId xmlns:p14="http://schemas.microsoft.com/office/powerpoint/2010/main" val="389361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ADA8-884C-35F3-5C1A-11637F79F548}"/>
              </a:ext>
            </a:extLst>
          </p:cNvPr>
          <p:cNvSpPr>
            <a:spLocks noGrp="1"/>
          </p:cNvSpPr>
          <p:nvPr>
            <p:ph type="title"/>
          </p:nvPr>
        </p:nvSpPr>
        <p:spPr/>
        <p:txBody>
          <a:bodyPr/>
          <a:lstStyle/>
          <a:p>
            <a:r>
              <a:rPr lang="en-US" dirty="0"/>
              <a:t>Sales Trend Analysis : - </a:t>
            </a:r>
          </a:p>
        </p:txBody>
      </p:sp>
      <p:sp>
        <p:nvSpPr>
          <p:cNvPr id="8" name="Content Placeholder 7">
            <a:extLst>
              <a:ext uri="{FF2B5EF4-FFF2-40B4-BE49-F238E27FC236}">
                <a16:creationId xmlns:a16="http://schemas.microsoft.com/office/drawing/2014/main" id="{AFE745E5-249C-AD5B-B7AB-3CE8FB1600E7}"/>
              </a:ext>
            </a:extLst>
          </p:cNvPr>
          <p:cNvSpPr>
            <a:spLocks noGrp="1"/>
          </p:cNvSpPr>
          <p:nvPr>
            <p:ph idx="1"/>
          </p:nvPr>
        </p:nvSpPr>
        <p:spPr>
          <a:xfrm>
            <a:off x="838200" y="1690688"/>
            <a:ext cx="2161032" cy="4486275"/>
          </a:xfrm>
        </p:spPr>
        <p:txBody>
          <a:bodyPr>
            <a:normAutofit fontScale="92500" lnSpcReduction="10000"/>
          </a:bodyPr>
          <a:lstStyle/>
          <a:p>
            <a:r>
              <a:rPr lang="en-US" sz="2000" u="sng" dirty="0">
                <a:solidFill>
                  <a:schemeClr val="accent1"/>
                </a:solidFill>
              </a:rPr>
              <a:t>1.Profit over a period (monthly)</a:t>
            </a:r>
          </a:p>
          <a:p>
            <a:r>
              <a:rPr lang="en-US" sz="1900" dirty="0"/>
              <a:t>According to this graph the company flourished and achieved huge profits in the months of February 2019,  November 2018 and August2018. </a:t>
            </a:r>
          </a:p>
          <a:p>
            <a:r>
              <a:rPr lang="en-US" sz="1900" dirty="0"/>
              <a:t>Its sales profit margin dropped and took a huge hit from the starting of April 2019.</a:t>
            </a:r>
          </a:p>
        </p:txBody>
      </p:sp>
      <p:pic>
        <p:nvPicPr>
          <p:cNvPr id="9" name="Picture 8">
            <a:extLst>
              <a:ext uri="{FF2B5EF4-FFF2-40B4-BE49-F238E27FC236}">
                <a16:creationId xmlns:a16="http://schemas.microsoft.com/office/drawing/2014/main" id="{CBFE368E-3AAE-88A2-1EF2-668A805D7A92}"/>
              </a:ext>
            </a:extLst>
          </p:cNvPr>
          <p:cNvPicPr>
            <a:picLocks noChangeAspect="1"/>
          </p:cNvPicPr>
          <p:nvPr/>
        </p:nvPicPr>
        <p:blipFill>
          <a:blip r:embed="rId2"/>
          <a:stretch>
            <a:fillRect/>
          </a:stretch>
        </p:blipFill>
        <p:spPr>
          <a:xfrm>
            <a:off x="3371088" y="1607642"/>
            <a:ext cx="7982712" cy="4627678"/>
          </a:xfrm>
          <a:prstGeom prst="rect">
            <a:avLst/>
          </a:prstGeom>
        </p:spPr>
      </p:pic>
    </p:spTree>
    <p:extLst>
      <p:ext uri="{BB962C8B-B14F-4D97-AF65-F5344CB8AC3E}">
        <p14:creationId xmlns:p14="http://schemas.microsoft.com/office/powerpoint/2010/main" val="3071565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ADA8-884C-35F3-5C1A-11637F79F548}"/>
              </a:ext>
            </a:extLst>
          </p:cNvPr>
          <p:cNvSpPr>
            <a:spLocks noGrp="1"/>
          </p:cNvSpPr>
          <p:nvPr>
            <p:ph type="title"/>
          </p:nvPr>
        </p:nvSpPr>
        <p:spPr/>
        <p:txBody>
          <a:bodyPr/>
          <a:lstStyle/>
          <a:p>
            <a:r>
              <a:rPr lang="en-US" dirty="0"/>
              <a:t>Sales Trend Analysis : - </a:t>
            </a:r>
          </a:p>
        </p:txBody>
      </p:sp>
      <p:sp>
        <p:nvSpPr>
          <p:cNvPr id="8" name="Content Placeholder 7">
            <a:extLst>
              <a:ext uri="{FF2B5EF4-FFF2-40B4-BE49-F238E27FC236}">
                <a16:creationId xmlns:a16="http://schemas.microsoft.com/office/drawing/2014/main" id="{AFE745E5-249C-AD5B-B7AB-3CE8FB1600E7}"/>
              </a:ext>
            </a:extLst>
          </p:cNvPr>
          <p:cNvSpPr>
            <a:spLocks noGrp="1"/>
          </p:cNvSpPr>
          <p:nvPr>
            <p:ph idx="1"/>
          </p:nvPr>
        </p:nvSpPr>
        <p:spPr>
          <a:xfrm>
            <a:off x="838200" y="1690688"/>
            <a:ext cx="2161032" cy="4486275"/>
          </a:xfrm>
        </p:spPr>
        <p:txBody>
          <a:bodyPr>
            <a:normAutofit/>
          </a:bodyPr>
          <a:lstStyle/>
          <a:p>
            <a:r>
              <a:rPr lang="en-US" sz="2000" u="sng" dirty="0">
                <a:solidFill>
                  <a:schemeClr val="accent1"/>
                </a:solidFill>
              </a:rPr>
              <a:t>2.Profit by city</a:t>
            </a:r>
          </a:p>
          <a:p>
            <a:r>
              <a:rPr lang="en-US" sz="1700" dirty="0"/>
              <a:t>Form the bar graph we can clearly incur that Indore, Mumbai and Delhi were the most profitable cities for the company. </a:t>
            </a:r>
          </a:p>
          <a:p>
            <a:r>
              <a:rPr lang="en-US" sz="1700" dirty="0"/>
              <a:t>This shows that the company needs to focus on other cities which do not generate the desired revenue. Such as Amritsar, Gangtok, Shimla, etc.</a:t>
            </a:r>
            <a:endParaRPr lang="en-US" sz="1700" u="sng" dirty="0">
              <a:solidFill>
                <a:schemeClr val="accent1"/>
              </a:solidFill>
            </a:endParaRPr>
          </a:p>
          <a:p>
            <a:endParaRPr lang="en-US" sz="1900" dirty="0"/>
          </a:p>
        </p:txBody>
      </p:sp>
      <p:pic>
        <p:nvPicPr>
          <p:cNvPr id="5" name="Picture 4">
            <a:extLst>
              <a:ext uri="{FF2B5EF4-FFF2-40B4-BE49-F238E27FC236}">
                <a16:creationId xmlns:a16="http://schemas.microsoft.com/office/drawing/2014/main" id="{53C376F3-002C-F957-7350-77571B7C0D99}"/>
              </a:ext>
            </a:extLst>
          </p:cNvPr>
          <p:cNvPicPr>
            <a:picLocks noChangeAspect="1"/>
          </p:cNvPicPr>
          <p:nvPr/>
        </p:nvPicPr>
        <p:blipFill>
          <a:blip r:embed="rId2"/>
          <a:stretch>
            <a:fillRect/>
          </a:stretch>
        </p:blipFill>
        <p:spPr>
          <a:xfrm>
            <a:off x="3124200" y="1690688"/>
            <a:ext cx="8031480" cy="4584383"/>
          </a:xfrm>
          <a:prstGeom prst="rect">
            <a:avLst/>
          </a:prstGeom>
        </p:spPr>
      </p:pic>
    </p:spTree>
    <p:extLst>
      <p:ext uri="{BB962C8B-B14F-4D97-AF65-F5344CB8AC3E}">
        <p14:creationId xmlns:p14="http://schemas.microsoft.com/office/powerpoint/2010/main" val="1299397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AADA8-884C-35F3-5C1A-11637F79F548}"/>
              </a:ext>
            </a:extLst>
          </p:cNvPr>
          <p:cNvSpPr>
            <a:spLocks noGrp="1"/>
          </p:cNvSpPr>
          <p:nvPr>
            <p:ph type="title"/>
          </p:nvPr>
        </p:nvSpPr>
        <p:spPr/>
        <p:txBody>
          <a:bodyPr/>
          <a:lstStyle/>
          <a:p>
            <a:r>
              <a:rPr lang="en-US" dirty="0"/>
              <a:t>Sales Trend Analysis : - </a:t>
            </a:r>
          </a:p>
        </p:txBody>
      </p:sp>
      <p:sp>
        <p:nvSpPr>
          <p:cNvPr id="8" name="Content Placeholder 7">
            <a:extLst>
              <a:ext uri="{FF2B5EF4-FFF2-40B4-BE49-F238E27FC236}">
                <a16:creationId xmlns:a16="http://schemas.microsoft.com/office/drawing/2014/main" id="{AFE745E5-249C-AD5B-B7AB-3CE8FB1600E7}"/>
              </a:ext>
            </a:extLst>
          </p:cNvPr>
          <p:cNvSpPr>
            <a:spLocks noGrp="1"/>
          </p:cNvSpPr>
          <p:nvPr>
            <p:ph idx="1"/>
          </p:nvPr>
        </p:nvSpPr>
        <p:spPr>
          <a:xfrm>
            <a:off x="838200" y="1690688"/>
            <a:ext cx="2161032" cy="4486275"/>
          </a:xfrm>
        </p:spPr>
        <p:txBody>
          <a:bodyPr>
            <a:normAutofit fontScale="92500"/>
          </a:bodyPr>
          <a:lstStyle/>
          <a:p>
            <a:r>
              <a:rPr lang="en-US" sz="2000" u="sng" dirty="0">
                <a:solidFill>
                  <a:schemeClr val="accent1"/>
                </a:solidFill>
              </a:rPr>
              <a:t>2.Profit by state</a:t>
            </a:r>
          </a:p>
          <a:p>
            <a:r>
              <a:rPr lang="en-US" sz="1800" dirty="0"/>
              <a:t>Form the bar graph we can clearly incur that Maharashtra accounted for the most profit when it comes to states, followed by Madhya Pradesh </a:t>
            </a:r>
          </a:p>
          <a:p>
            <a:r>
              <a:rPr lang="en-US" sz="1800" dirty="0"/>
              <a:t>This shows that the company needs to focus on other states which do not generate the desired profits. Such Goa, Tamil Nadu, Sikkim etc.</a:t>
            </a:r>
            <a:endParaRPr lang="en-US" sz="1800" u="sng" dirty="0">
              <a:solidFill>
                <a:schemeClr val="accent1"/>
              </a:solidFill>
            </a:endParaRPr>
          </a:p>
          <a:p>
            <a:endParaRPr lang="en-US" sz="1900" dirty="0"/>
          </a:p>
        </p:txBody>
      </p:sp>
      <p:pic>
        <p:nvPicPr>
          <p:cNvPr id="6" name="Picture 5">
            <a:extLst>
              <a:ext uri="{FF2B5EF4-FFF2-40B4-BE49-F238E27FC236}">
                <a16:creationId xmlns:a16="http://schemas.microsoft.com/office/drawing/2014/main" id="{D20053FE-21F2-C09A-7A35-12E2BA60908B}"/>
              </a:ext>
            </a:extLst>
          </p:cNvPr>
          <p:cNvPicPr>
            <a:picLocks noChangeAspect="1"/>
          </p:cNvPicPr>
          <p:nvPr/>
        </p:nvPicPr>
        <p:blipFill>
          <a:blip r:embed="rId2"/>
          <a:stretch>
            <a:fillRect/>
          </a:stretch>
        </p:blipFill>
        <p:spPr>
          <a:xfrm>
            <a:off x="3124199" y="1581912"/>
            <a:ext cx="8251951" cy="4641723"/>
          </a:xfrm>
          <a:prstGeom prst="rect">
            <a:avLst/>
          </a:prstGeom>
        </p:spPr>
      </p:pic>
    </p:spTree>
    <p:extLst>
      <p:ext uri="{BB962C8B-B14F-4D97-AF65-F5344CB8AC3E}">
        <p14:creationId xmlns:p14="http://schemas.microsoft.com/office/powerpoint/2010/main" val="1907715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1494</Words>
  <Application>Microsoft Office PowerPoint</Application>
  <PresentationFormat>Widescreen</PresentationFormat>
  <Paragraphs>95</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AvenirNext</vt:lpstr>
      <vt:lpstr>Calibri</vt:lpstr>
      <vt:lpstr>Calibri Light</vt:lpstr>
      <vt:lpstr>circular-book</vt:lpstr>
      <vt:lpstr>Inter</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Sales Trend Analysis : - </vt:lpstr>
      <vt:lpstr>Sales Trend Analysis : - </vt:lpstr>
      <vt:lpstr>Sales Trend Analysis : - </vt:lpstr>
      <vt:lpstr>Sales Trend Analysis : - </vt:lpstr>
      <vt:lpstr>Sales Trend Analysis : - </vt:lpstr>
      <vt:lpstr>Sales Trend Analysis : - </vt:lpstr>
      <vt:lpstr>Sales Target Analysis : -</vt:lpstr>
      <vt:lpstr>Correlation matrix for Order details :- </vt:lpstr>
      <vt:lpstr>PowerPoint Presentation</vt:lpstr>
      <vt:lpstr>Applications of a correlation matrix in our case :-</vt:lpstr>
      <vt:lpstr>Any other analysis based on data? :-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Taneja, Tanya</dc:creator>
  <cp:lastModifiedBy>Bhavishya Dhiman</cp:lastModifiedBy>
  <cp:revision>23</cp:revision>
  <cp:lastPrinted>2022-06-02T13:39:58Z</cp:lastPrinted>
  <dcterms:created xsi:type="dcterms:W3CDTF">2022-03-04T13:43:07Z</dcterms:created>
  <dcterms:modified xsi:type="dcterms:W3CDTF">2022-06-02T13:42:42Z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a3effe46-7d37-4eb2-8c4f-0714b7bf4ede</vt:lpwstr>
  </property>
</Properties>
</file>